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2"/>
  </p:notesMasterIdLst>
  <p:sldIdLst>
    <p:sldId id="256" r:id="rId2"/>
    <p:sldId id="260" r:id="rId3"/>
    <p:sldId id="283" r:id="rId4"/>
    <p:sldId id="262" r:id="rId5"/>
    <p:sldId id="263" r:id="rId6"/>
    <p:sldId id="264" r:id="rId7"/>
    <p:sldId id="265" r:id="rId8"/>
    <p:sldId id="301" r:id="rId9"/>
    <p:sldId id="302" r:id="rId10"/>
    <p:sldId id="267" r:id="rId11"/>
    <p:sldId id="303" r:id="rId12"/>
    <p:sldId id="266" r:id="rId13"/>
    <p:sldId id="320" r:id="rId14"/>
    <p:sldId id="268" r:id="rId15"/>
    <p:sldId id="269" r:id="rId16"/>
    <p:sldId id="270" r:id="rId17"/>
    <p:sldId id="299" r:id="rId18"/>
    <p:sldId id="298" r:id="rId19"/>
    <p:sldId id="321" r:id="rId20"/>
    <p:sldId id="322" r:id="rId21"/>
    <p:sldId id="286" r:id="rId22"/>
    <p:sldId id="287" r:id="rId23"/>
    <p:sldId id="323" r:id="rId24"/>
    <p:sldId id="306" r:id="rId25"/>
    <p:sldId id="271" r:id="rId26"/>
    <p:sldId id="325" r:id="rId27"/>
    <p:sldId id="324" r:id="rId28"/>
    <p:sldId id="326" r:id="rId29"/>
    <p:sldId id="327" r:id="rId30"/>
    <p:sldId id="332" r:id="rId31"/>
    <p:sldId id="314" r:id="rId32"/>
    <p:sldId id="308" r:id="rId33"/>
    <p:sldId id="315" r:id="rId34"/>
    <p:sldId id="316" r:id="rId35"/>
    <p:sldId id="333" r:id="rId36"/>
    <p:sldId id="317" r:id="rId37"/>
    <p:sldId id="318" r:id="rId38"/>
    <p:sldId id="319" r:id="rId39"/>
    <p:sldId id="309" r:id="rId40"/>
    <p:sldId id="310" r:id="rId41"/>
    <p:sldId id="311" r:id="rId42"/>
    <p:sldId id="312" r:id="rId43"/>
    <p:sldId id="329" r:id="rId44"/>
    <p:sldId id="328" r:id="rId45"/>
    <p:sldId id="330" r:id="rId46"/>
    <p:sldId id="296" r:id="rId47"/>
    <p:sldId id="273" r:id="rId48"/>
    <p:sldId id="272" r:id="rId49"/>
    <p:sldId id="331" r:id="rId50"/>
    <p:sldId id="297" r:id="rId51"/>
  </p:sldIdLst>
  <p:sldSz cx="9144000" cy="5143500" type="screen16x9"/>
  <p:notesSz cx="6858000" cy="9144000"/>
  <p:embeddedFontLst>
    <p:embeddedFont>
      <p:font typeface="Courier" panose="02070309020205020404" pitchFamily="49" charset="0"/>
      <p:regular r:id="rId53"/>
      <p:bold r:id="rId54"/>
      <p:italic r:id="rId55"/>
      <p:boldItalic r:id="rId56"/>
    </p:embeddedFont>
    <p:embeddedFont>
      <p:font typeface="Economica" panose="020F0502020204030204" pitchFamily="34" charset="0"/>
      <p:regular r:id="rId57"/>
      <p:bold r:id="rId58"/>
      <p:italic r:id="rId59"/>
      <p:boldItalic r:id="rId60"/>
    </p:embeddedFont>
    <p:embeddedFont>
      <p:font typeface="Lucida Sans" panose="020B0602030504020204" pitchFamily="34" charset="77"/>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7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6"/>
    <p:restoredTop sz="68223"/>
  </p:normalViewPr>
  <p:slideViewPr>
    <p:cSldViewPr snapToGrid="0">
      <p:cViewPr>
        <p:scale>
          <a:sx n="130" d="100"/>
          <a:sy n="130" d="100"/>
        </p:scale>
        <p:origin x="1712" y="30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a bioinformatician?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going to talk about this in this lecture and hopefully by the end of this course you will be well on your way to considering yourself an informatician….of you don’t already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say this with confidence as someone who does not have a computer/ hardcore math background.  If I can do this so can you.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3a2442274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243a2442274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856ac0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856ac0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3671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99856ac01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99856ac01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972262ba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972262ba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first day is foundational. If you can’t run stuff at the command line, then you’re going to have problems throughout!</a:t>
            </a:r>
            <a:endParaRPr dirty="0"/>
          </a:p>
        </p:txBody>
      </p:sp>
    </p:spTree>
    <p:extLst>
      <p:ext uri="{BB962C8B-B14F-4D97-AF65-F5344CB8AC3E}">
        <p14:creationId xmlns:p14="http://schemas.microsoft.com/office/powerpoint/2010/main" val="2637957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9856ac01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9856ac01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9856ac01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9856ac01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I obviously don't subscribe to this 100%, but he's not completely wrong either! If you can't make a plot convincing you that an effect is real, how confident are you, really?</a:t>
            </a:r>
          </a:p>
          <a:p>
            <a:endParaRPr lang="en-US" dirty="0"/>
          </a:p>
        </p:txBody>
      </p:sp>
    </p:spTree>
    <p:extLst>
      <p:ext uri="{BB962C8B-B14F-4D97-AF65-F5344CB8AC3E}">
        <p14:creationId xmlns:p14="http://schemas.microsoft.com/office/powerpoint/2010/main" val="747528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Diffuse large B-cell lymphoma</a:t>
            </a:r>
            <a:endParaRPr dirty="0"/>
          </a:p>
        </p:txBody>
      </p:sp>
    </p:spTree>
    <p:extLst>
      <p:ext uri="{BB962C8B-B14F-4D97-AF65-F5344CB8AC3E}">
        <p14:creationId xmlns:p14="http://schemas.microsoft.com/office/powerpoint/2010/main" val="898489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Diffuse large B-cell lymphoma</a:t>
            </a:r>
            <a:endParaRPr dirty="0"/>
          </a:p>
        </p:txBody>
      </p:sp>
    </p:spTree>
    <p:extLst>
      <p:ext uri="{BB962C8B-B14F-4D97-AF65-F5344CB8AC3E}">
        <p14:creationId xmlns:p14="http://schemas.microsoft.com/office/powerpoint/2010/main" val="359706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52870099b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52870099bd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Diffuse large B-cell lymphoma</a:t>
            </a:r>
            <a:endParaRPr dirty="0"/>
          </a:p>
        </p:txBody>
      </p:sp>
    </p:spTree>
    <p:extLst>
      <p:ext uri="{BB962C8B-B14F-4D97-AF65-F5344CB8AC3E}">
        <p14:creationId xmlns:p14="http://schemas.microsoft.com/office/powerpoint/2010/main" val="68548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9856ac01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9856ac01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3140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easier to make mistakes in bioinformatics</a:t>
            </a:r>
          </a:p>
        </p:txBody>
      </p:sp>
    </p:spTree>
    <p:extLst>
      <p:ext uri="{BB962C8B-B14F-4D97-AF65-F5344CB8AC3E}">
        <p14:creationId xmlns:p14="http://schemas.microsoft.com/office/powerpoint/2010/main" val="3137277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9856ac011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9856ac01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5010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3031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de37e5a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de37e5a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de959f0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de959f0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972262ba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972262ba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972262ba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972262ba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747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972262ba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972262ba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first day is foundational. If you can’t run stuff at the command line, then you’re going to have problems throughout!</a:t>
            </a:r>
            <a:endParaRPr dirty="0"/>
          </a:p>
        </p:txBody>
      </p:sp>
    </p:spTree>
    <p:extLst>
      <p:ext uri="{BB962C8B-B14F-4D97-AF65-F5344CB8AC3E}">
        <p14:creationId xmlns:p14="http://schemas.microsoft.com/office/powerpoint/2010/main" val="371639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972262ba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972262ba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refuse to talk about this graph, because it’s cliche and you’ve all seen it 1000 times, and more importantly, you know this. You know that you’re finding mutations via DNA sequencing, and gene expression with RNAseq, and looking at chromatin marks with ChIP-seq.</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Does anyone know what Moore’s law is?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It is the observation that number of transistors in an integrated circuit doubles every two years (doubling of compute power) with a minimal rise in cost.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This was an observation made by Gordon Moore – who was the cofounder of Intel</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It started as an empirical observation became a motivating objective.   Technology that keeps up with Moore’s law are widely regarded to be doing well.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Why compare </a:t>
            </a:r>
            <a:r>
              <a:rPr lang="en-US" dirty="0"/>
              <a:t>sequencing </a:t>
            </a:r>
            <a:r>
              <a:rPr lang="en" dirty="0"/>
              <a:t>costs to moore’s law? </a:t>
            </a:r>
          </a:p>
          <a:p>
            <a:pPr marL="0" lvl="0" indent="0" algn="l" rtl="0">
              <a:spcBef>
                <a:spcPts val="0"/>
              </a:spcBef>
              <a:spcAft>
                <a:spcPts val="0"/>
              </a:spcAft>
              <a:buNone/>
            </a:pPr>
            <a:r>
              <a:rPr lang="en" dirty="0"/>
              <a:t>It is interesting to to show the sudden and profound outpacing of Moore’s law beginning in January 2008 – this is the transition from sanger sequencing to next generation seque</a:t>
            </a:r>
            <a:r>
              <a:rPr lang="en-US" dirty="0" err="1"/>
              <a:t>nc</a:t>
            </a:r>
            <a:r>
              <a:rPr lang="en" dirty="0" err="1"/>
              <a:t>ing</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But we aren’t here to marvel at </a:t>
            </a:r>
            <a:r>
              <a:rPr lang="en" dirty="0" err="1"/>
              <a:t>seque</a:t>
            </a:r>
            <a:r>
              <a:rPr lang="en-US" dirty="0"/>
              <a:t>n</a:t>
            </a:r>
            <a:r>
              <a:rPr lang="en" dirty="0" err="1"/>
              <a:t>cing</a:t>
            </a:r>
            <a:r>
              <a:rPr lang="en" dirty="0"/>
              <a:t>? </a:t>
            </a:r>
            <a:r>
              <a:rPr lang="en-US" dirty="0"/>
              <a:t>A</a:t>
            </a:r>
            <a:r>
              <a:rPr lang="en" dirty="0" err="1"/>
              <a:t>nd</a:t>
            </a:r>
            <a:r>
              <a:rPr lang="en" dirty="0"/>
              <a:t> just say gee whiz that’s cool </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5286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9856ac01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9856ac01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are here to get our hand dirty and learn the ins and outs of data analysis and maybe move the needle in our abilities to analyze high throughput genomic data.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9856ac01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99856ac01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9856ac01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9856ac01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856ac0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856ac0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856ac0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856ac0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859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99856ac0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99856ac0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8623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076275"/>
            <a:ext cx="8520600" cy="3416400"/>
          </a:xfrm>
          <a:prstGeom prst="rect">
            <a:avLst/>
          </a:prstGeom>
        </p:spPr>
        <p:txBody>
          <a:bodyPr spcFirstLastPara="1" wrap="square" lIns="91425" tIns="91425" rIns="91425" bIns="91425" anchor="t" anchorCtr="0">
            <a:noAutofit/>
          </a:bodyPr>
          <a:lstStyle>
            <a:lvl1pPr marL="457200" lvl="0" indent="-355600">
              <a:spcBef>
                <a:spcPts val="0"/>
              </a:spcBef>
              <a:spcAft>
                <a:spcPts val="0"/>
              </a:spcAft>
              <a:buSzPts val="20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55600">
              <a:spcBef>
                <a:spcPts val="0"/>
              </a:spcBef>
              <a:spcAft>
                <a:spcPts val="0"/>
              </a:spcAft>
              <a:buSzPts val="2000"/>
              <a:buChar char="●"/>
              <a:defRPr/>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0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55600" algn="ctr">
              <a:spcBef>
                <a:spcPts val="0"/>
              </a:spcBef>
              <a:spcAft>
                <a:spcPts val="0"/>
              </a:spcAft>
              <a:buSzPts val="2000"/>
              <a:buChar char="●"/>
              <a:defRPr/>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7012" y="83344"/>
            <a:ext cx="8636100" cy="4287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226785" y="762000"/>
            <a:ext cx="8636100" cy="38406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SzPts val="2800"/>
              <a:buChar char="●"/>
              <a:defRPr sz="2800"/>
            </a:lvl1pPr>
            <a:lvl2pPr marL="914400" lvl="1" indent="-381000" algn="l" rtl="0">
              <a:spcBef>
                <a:spcPts val="480"/>
              </a:spcBef>
              <a:spcAft>
                <a:spcPts val="0"/>
              </a:spcAft>
              <a:buSzPts val="2400"/>
              <a:buChar char="○"/>
              <a:defRPr sz="2400"/>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ftr" idx="11"/>
          </p:nvPr>
        </p:nvSpPr>
        <p:spPr>
          <a:xfrm>
            <a:off x="227012" y="4767263"/>
            <a:ext cx="81186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55600">
              <a:lnSpc>
                <a:spcPct val="115000"/>
              </a:lnSpc>
              <a:spcBef>
                <a:spcPts val="0"/>
              </a:spcBef>
              <a:spcAft>
                <a:spcPts val="0"/>
              </a:spcAft>
              <a:buClr>
                <a:schemeClr val="dk2"/>
              </a:buClr>
              <a:buSzPts val="2000"/>
              <a:buChar char="●"/>
              <a:defRPr sz="2000">
                <a:solidFill>
                  <a:schemeClr val="dk2"/>
                </a:solidFill>
              </a:defRPr>
            </a:lvl1pPr>
            <a:lvl2pPr marL="914400" lvl="1" indent="-330200">
              <a:lnSpc>
                <a:spcPct val="115000"/>
              </a:lnSpc>
              <a:spcBef>
                <a:spcPts val="1600"/>
              </a:spcBef>
              <a:spcAft>
                <a:spcPts val="0"/>
              </a:spcAft>
              <a:buClr>
                <a:schemeClr val="dk2"/>
              </a:buClr>
              <a:buSzPts val="1600"/>
              <a:buChar char="○"/>
              <a:defRPr sz="1600">
                <a:solidFill>
                  <a:schemeClr val="dk2"/>
                </a:solidFill>
              </a:defRPr>
            </a:lvl2pPr>
            <a:lvl3pPr marL="1371600" lvl="2" indent="-330200">
              <a:lnSpc>
                <a:spcPct val="115000"/>
              </a:lnSpc>
              <a:spcBef>
                <a:spcPts val="1600"/>
              </a:spcBef>
              <a:spcAft>
                <a:spcPts val="0"/>
              </a:spcAft>
              <a:buClr>
                <a:schemeClr val="dk2"/>
              </a:buClr>
              <a:buSzPts val="1600"/>
              <a:buChar char="■"/>
              <a:defRPr sz="1600">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687525" y="120550"/>
            <a:ext cx="7690800" cy="125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Introduction to Bioinformatics</a:t>
            </a:r>
            <a:endParaRPr sz="4400" dirty="0"/>
          </a:p>
        </p:txBody>
      </p:sp>
      <p:sp>
        <p:nvSpPr>
          <p:cNvPr id="65" name="Google Shape;65;p15"/>
          <p:cNvSpPr txBox="1">
            <a:spLocks noGrp="1"/>
          </p:cNvSpPr>
          <p:nvPr>
            <p:ph type="subTitle" idx="1"/>
          </p:nvPr>
        </p:nvSpPr>
        <p:spPr>
          <a:xfrm>
            <a:off x="272625" y="1648259"/>
            <a:ext cx="8520600" cy="715525"/>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endParaRPr sz="1400" dirty="0"/>
          </a:p>
          <a:p>
            <a:pPr marL="0" lvl="0" indent="457200" algn="l" rtl="0">
              <a:spcBef>
                <a:spcPts val="0"/>
              </a:spcBef>
              <a:spcAft>
                <a:spcPts val="0"/>
              </a:spcAft>
              <a:buNone/>
            </a:pPr>
            <a:r>
              <a:rPr lang="en" sz="1400" dirty="0"/>
              <a:t>Felicia Gomez, Ph.D. </a:t>
            </a:r>
          </a:p>
          <a:p>
            <a:pPr marL="0" lvl="0" indent="457200" algn="l" rtl="0">
              <a:spcBef>
                <a:spcPts val="0"/>
              </a:spcBef>
              <a:spcAft>
                <a:spcPts val="0"/>
              </a:spcAft>
              <a:buNone/>
            </a:pPr>
            <a:r>
              <a:rPr lang="en" sz="1400" dirty="0"/>
              <a:t>(Originally given by Chris Miller, Ph.D.)</a:t>
            </a:r>
          </a:p>
          <a:p>
            <a:pPr marL="0" lvl="0" indent="457200" algn="l" rtl="0">
              <a:spcBef>
                <a:spcPts val="0"/>
              </a:spcBef>
              <a:spcAft>
                <a:spcPts val="0"/>
              </a:spcAft>
              <a:buNone/>
            </a:pPr>
            <a:r>
              <a:rPr lang="en" sz="1400" dirty="0"/>
              <a:t>Washington University in St. Louis</a:t>
            </a:r>
            <a:endParaRPr sz="1400" dirty="0"/>
          </a:p>
        </p:txBody>
      </p:sp>
      <p:sp>
        <p:nvSpPr>
          <p:cNvPr id="2" name="TextBox 1">
            <a:extLst>
              <a:ext uri="{FF2B5EF4-FFF2-40B4-BE49-F238E27FC236}">
                <a16:creationId xmlns:a16="http://schemas.microsoft.com/office/drawing/2014/main" id="{DD19DF18-BE2D-5A1D-80FF-005565B2924C}"/>
              </a:ext>
            </a:extLst>
          </p:cNvPr>
          <p:cNvSpPr txBox="1"/>
          <p:nvPr/>
        </p:nvSpPr>
        <p:spPr>
          <a:xfrm>
            <a:off x="687525" y="4068843"/>
            <a:ext cx="5147563" cy="954107"/>
          </a:xfrm>
          <a:prstGeom prst="rect">
            <a:avLst/>
          </a:prstGeom>
          <a:noFill/>
        </p:spPr>
        <p:txBody>
          <a:bodyPr wrap="none" rtlCol="0">
            <a:spAutoFit/>
          </a:bodyPr>
          <a:lstStyle/>
          <a:p>
            <a:r>
              <a:rPr lang="en-US" dirty="0"/>
              <a:t>Some slides adapted from:</a:t>
            </a:r>
          </a:p>
          <a:p>
            <a:r>
              <a:rPr lang="en-US" dirty="0"/>
              <a:t>https://github.com/genome/bfx-workshop</a:t>
            </a:r>
            <a:br>
              <a:rPr lang="en-US" dirty="0"/>
            </a:br>
            <a:r>
              <a:rPr lang="en-US" dirty="0"/>
              <a:t>https://github.com/quinlan-lab/applied-computational-genomics</a:t>
            </a:r>
          </a:p>
          <a:p>
            <a:r>
              <a:rPr lang="en-US" dirty="0"/>
              <a:t> </a:t>
            </a:r>
          </a:p>
        </p:txBody>
      </p:sp>
      <p:pic>
        <p:nvPicPr>
          <p:cNvPr id="6" name="Picture 5">
            <a:extLst>
              <a:ext uri="{FF2B5EF4-FFF2-40B4-BE49-F238E27FC236}">
                <a16:creationId xmlns:a16="http://schemas.microsoft.com/office/drawing/2014/main" id="{C6970B24-22F0-9CAC-566B-D2D498F6703B}"/>
              </a:ext>
            </a:extLst>
          </p:cNvPr>
          <p:cNvPicPr>
            <a:picLocks noChangeAspect="1"/>
          </p:cNvPicPr>
          <p:nvPr/>
        </p:nvPicPr>
        <p:blipFill>
          <a:blip r:embed="rId3"/>
          <a:stretch>
            <a:fillRect/>
          </a:stretch>
        </p:blipFill>
        <p:spPr>
          <a:xfrm>
            <a:off x="7114901" y="4545896"/>
            <a:ext cx="889434" cy="3032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9"/>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What is bioinformatics?</a:t>
            </a:r>
            <a:endParaRPr dirty="0"/>
          </a:p>
          <a:p>
            <a:pPr marL="0" lvl="0" indent="0" algn="l" rtl="0">
              <a:lnSpc>
                <a:spcPct val="100000"/>
              </a:lnSpc>
              <a:spcBef>
                <a:spcPts val="0"/>
              </a:spcBef>
              <a:spcAft>
                <a:spcPts val="0"/>
              </a:spcAft>
              <a:buSzPts val="2800"/>
              <a:buNone/>
            </a:pPr>
            <a:endParaRPr dirty="0"/>
          </a:p>
        </p:txBody>
      </p:sp>
      <p:sp>
        <p:nvSpPr>
          <p:cNvPr id="300" name="Google Shape;300;p49"/>
          <p:cNvSpPr txBox="1"/>
          <p:nvPr/>
        </p:nvSpPr>
        <p:spPr>
          <a:xfrm>
            <a:off x="444622" y="1257520"/>
            <a:ext cx="2262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dirty="0">
                <a:solidFill>
                  <a:srgbClr val="000000"/>
                </a:solidFill>
                <a:latin typeface="Arial"/>
                <a:ea typeface="Arial"/>
                <a:cs typeface="Arial"/>
                <a:sym typeface="Arial"/>
              </a:rPr>
              <a:t>More Computational</a:t>
            </a:r>
            <a:endParaRPr dirty="0"/>
          </a:p>
        </p:txBody>
      </p:sp>
      <p:sp>
        <p:nvSpPr>
          <p:cNvPr id="301" name="Google Shape;301;p49"/>
          <p:cNvSpPr txBox="1"/>
          <p:nvPr/>
        </p:nvSpPr>
        <p:spPr>
          <a:xfrm>
            <a:off x="6614101" y="1257520"/>
            <a:ext cx="1736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dirty="0">
                <a:solidFill>
                  <a:srgbClr val="000000"/>
                </a:solidFill>
                <a:latin typeface="Arial"/>
                <a:ea typeface="Arial"/>
                <a:cs typeface="Arial"/>
                <a:sym typeface="Arial"/>
              </a:rPr>
              <a:t>More biological</a:t>
            </a:r>
            <a:endParaRPr dirty="0"/>
          </a:p>
        </p:txBody>
      </p:sp>
      <p:sp>
        <p:nvSpPr>
          <p:cNvPr id="302" name="Google Shape;302;p49"/>
          <p:cNvSpPr/>
          <p:nvPr/>
        </p:nvSpPr>
        <p:spPr>
          <a:xfrm>
            <a:off x="591579" y="1792599"/>
            <a:ext cx="7650000" cy="149400"/>
          </a:xfrm>
          <a:prstGeom prst="rect">
            <a:avLst/>
          </a:prstGeom>
          <a:gradFill>
            <a:gsLst>
              <a:gs pos="0">
                <a:srgbClr val="C00000"/>
              </a:gs>
              <a:gs pos="49000">
                <a:srgbClr val="FFFFFF"/>
              </a:gs>
              <a:gs pos="100000">
                <a:srgbClr val="002060"/>
              </a:gs>
            </a:gsLst>
            <a:lin ang="2700006"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2" name="TextBox 1">
            <a:extLst>
              <a:ext uri="{FF2B5EF4-FFF2-40B4-BE49-F238E27FC236}">
                <a16:creationId xmlns:a16="http://schemas.microsoft.com/office/drawing/2014/main" id="{A9BBA1DD-5CA2-2EF9-F5F2-00A60792A177}"/>
              </a:ext>
            </a:extLst>
          </p:cNvPr>
          <p:cNvSpPr txBox="1"/>
          <p:nvPr/>
        </p:nvSpPr>
        <p:spPr>
          <a:xfrm>
            <a:off x="343052" y="2132054"/>
            <a:ext cx="1891865" cy="338554"/>
          </a:xfrm>
          <a:prstGeom prst="rect">
            <a:avLst/>
          </a:prstGeom>
          <a:noFill/>
        </p:spPr>
        <p:txBody>
          <a:bodyPr wrap="none" rtlCol="0">
            <a:spAutoFit/>
          </a:bodyPr>
          <a:lstStyle/>
          <a:p>
            <a:r>
              <a:rPr lang="en-US" sz="1600" dirty="0"/>
              <a:t>Algorithmic Design</a:t>
            </a:r>
          </a:p>
        </p:txBody>
      </p:sp>
      <p:sp>
        <p:nvSpPr>
          <p:cNvPr id="3" name="TextBox 2">
            <a:extLst>
              <a:ext uri="{FF2B5EF4-FFF2-40B4-BE49-F238E27FC236}">
                <a16:creationId xmlns:a16="http://schemas.microsoft.com/office/drawing/2014/main" id="{6C2300F2-24E9-985A-7968-B7C8C0293245}"/>
              </a:ext>
            </a:extLst>
          </p:cNvPr>
          <p:cNvSpPr txBox="1"/>
          <p:nvPr/>
        </p:nvSpPr>
        <p:spPr>
          <a:xfrm>
            <a:off x="1575772" y="2652979"/>
            <a:ext cx="1813317" cy="338554"/>
          </a:xfrm>
          <a:prstGeom prst="rect">
            <a:avLst/>
          </a:prstGeom>
          <a:noFill/>
        </p:spPr>
        <p:txBody>
          <a:bodyPr wrap="none" rtlCol="0">
            <a:spAutoFit/>
          </a:bodyPr>
          <a:lstStyle/>
          <a:p>
            <a:r>
              <a:rPr lang="en-US" sz="1600" dirty="0"/>
              <a:t>Machine Learning</a:t>
            </a:r>
          </a:p>
        </p:txBody>
      </p:sp>
      <p:sp>
        <p:nvSpPr>
          <p:cNvPr id="4" name="TextBox 3">
            <a:extLst>
              <a:ext uri="{FF2B5EF4-FFF2-40B4-BE49-F238E27FC236}">
                <a16:creationId xmlns:a16="http://schemas.microsoft.com/office/drawing/2014/main" id="{1B8C2B70-A51A-17F7-3D2C-EB006C6DC700}"/>
              </a:ext>
            </a:extLst>
          </p:cNvPr>
          <p:cNvSpPr txBox="1"/>
          <p:nvPr/>
        </p:nvSpPr>
        <p:spPr>
          <a:xfrm>
            <a:off x="4682111" y="2700957"/>
            <a:ext cx="1005403" cy="338554"/>
          </a:xfrm>
          <a:prstGeom prst="rect">
            <a:avLst/>
          </a:prstGeom>
          <a:noFill/>
        </p:spPr>
        <p:txBody>
          <a:bodyPr wrap="none" rtlCol="0">
            <a:spAutoFit/>
          </a:bodyPr>
          <a:lstStyle/>
          <a:p>
            <a:r>
              <a:rPr lang="en-US" sz="1600" dirty="0"/>
              <a:t>Statistics</a:t>
            </a:r>
          </a:p>
        </p:txBody>
      </p:sp>
      <p:sp>
        <p:nvSpPr>
          <p:cNvPr id="5" name="TextBox 4">
            <a:extLst>
              <a:ext uri="{FF2B5EF4-FFF2-40B4-BE49-F238E27FC236}">
                <a16:creationId xmlns:a16="http://schemas.microsoft.com/office/drawing/2014/main" id="{C4C2DFFE-CEB6-D109-55F5-18EE4F378E1D}"/>
              </a:ext>
            </a:extLst>
          </p:cNvPr>
          <p:cNvSpPr txBox="1"/>
          <p:nvPr/>
        </p:nvSpPr>
        <p:spPr>
          <a:xfrm>
            <a:off x="6402532" y="2209651"/>
            <a:ext cx="1947969" cy="338554"/>
          </a:xfrm>
          <a:prstGeom prst="rect">
            <a:avLst/>
          </a:prstGeom>
          <a:noFill/>
        </p:spPr>
        <p:txBody>
          <a:bodyPr wrap="none" rtlCol="0">
            <a:spAutoFit/>
          </a:bodyPr>
          <a:lstStyle/>
          <a:p>
            <a:r>
              <a:rPr lang="en-US" sz="1600" dirty="0"/>
              <a:t>Biological expertise</a:t>
            </a:r>
          </a:p>
        </p:txBody>
      </p:sp>
      <p:sp>
        <p:nvSpPr>
          <p:cNvPr id="6" name="TextBox 5">
            <a:extLst>
              <a:ext uri="{FF2B5EF4-FFF2-40B4-BE49-F238E27FC236}">
                <a16:creationId xmlns:a16="http://schemas.microsoft.com/office/drawing/2014/main" id="{EC0B56B7-ECB5-2251-56F9-FF0AA7DEAFFD}"/>
              </a:ext>
            </a:extLst>
          </p:cNvPr>
          <p:cNvSpPr txBox="1"/>
          <p:nvPr/>
        </p:nvSpPr>
        <p:spPr>
          <a:xfrm>
            <a:off x="3924065" y="2231975"/>
            <a:ext cx="867545" cy="338554"/>
          </a:xfrm>
          <a:prstGeom prst="rect">
            <a:avLst/>
          </a:prstGeom>
          <a:noFill/>
        </p:spPr>
        <p:txBody>
          <a:bodyPr wrap="none" rtlCol="0">
            <a:spAutoFit/>
          </a:bodyPr>
          <a:lstStyle/>
          <a:p>
            <a:r>
              <a:rPr lang="en-US" sz="1600" dirty="0"/>
              <a:t>Dataviz</a:t>
            </a:r>
          </a:p>
        </p:txBody>
      </p:sp>
      <p:sp>
        <p:nvSpPr>
          <p:cNvPr id="7" name="TextBox 6">
            <a:extLst>
              <a:ext uri="{FF2B5EF4-FFF2-40B4-BE49-F238E27FC236}">
                <a16:creationId xmlns:a16="http://schemas.microsoft.com/office/drawing/2014/main" id="{B937F8EC-BE22-5AF8-887A-0CEA7C28A2C7}"/>
              </a:ext>
            </a:extLst>
          </p:cNvPr>
          <p:cNvSpPr txBox="1"/>
          <p:nvPr/>
        </p:nvSpPr>
        <p:spPr>
          <a:xfrm>
            <a:off x="2115057" y="3193595"/>
            <a:ext cx="2361544" cy="584775"/>
          </a:xfrm>
          <a:prstGeom prst="rect">
            <a:avLst/>
          </a:prstGeom>
          <a:noFill/>
        </p:spPr>
        <p:txBody>
          <a:bodyPr wrap="none" rtlCol="0">
            <a:spAutoFit/>
          </a:bodyPr>
          <a:lstStyle/>
          <a:p>
            <a:r>
              <a:rPr lang="en-US" sz="1600" dirty="0"/>
              <a:t>High performance/cloud</a:t>
            </a:r>
          </a:p>
          <a:p>
            <a:r>
              <a:rPr lang="en-US" sz="1600" dirty="0"/>
              <a:t>          computing</a:t>
            </a:r>
          </a:p>
        </p:txBody>
      </p:sp>
      <p:sp>
        <p:nvSpPr>
          <p:cNvPr id="8" name="TextBox 7">
            <a:extLst>
              <a:ext uri="{FF2B5EF4-FFF2-40B4-BE49-F238E27FC236}">
                <a16:creationId xmlns:a16="http://schemas.microsoft.com/office/drawing/2014/main" id="{37781576-88C5-D15C-FCB1-651A56CABA1E}"/>
              </a:ext>
            </a:extLst>
          </p:cNvPr>
          <p:cNvSpPr txBox="1"/>
          <p:nvPr/>
        </p:nvSpPr>
        <p:spPr>
          <a:xfrm>
            <a:off x="5848172" y="2921725"/>
            <a:ext cx="1471878" cy="338554"/>
          </a:xfrm>
          <a:prstGeom prst="rect">
            <a:avLst/>
          </a:prstGeom>
          <a:noFill/>
        </p:spPr>
        <p:txBody>
          <a:bodyPr wrap="none" rtlCol="0">
            <a:spAutoFit/>
          </a:bodyPr>
          <a:lstStyle/>
          <a:p>
            <a:r>
              <a:rPr lang="en-US" sz="1600" dirty="0"/>
              <a:t>Scientific rigor</a:t>
            </a:r>
          </a:p>
        </p:txBody>
      </p:sp>
      <p:sp>
        <p:nvSpPr>
          <p:cNvPr id="9" name="TextBox 8">
            <a:extLst>
              <a:ext uri="{FF2B5EF4-FFF2-40B4-BE49-F238E27FC236}">
                <a16:creationId xmlns:a16="http://schemas.microsoft.com/office/drawing/2014/main" id="{852FF002-4943-9AD8-481A-D0099BA4BD4A}"/>
              </a:ext>
            </a:extLst>
          </p:cNvPr>
          <p:cNvSpPr txBox="1"/>
          <p:nvPr/>
        </p:nvSpPr>
        <p:spPr>
          <a:xfrm>
            <a:off x="4514669" y="3451930"/>
            <a:ext cx="1460656" cy="338554"/>
          </a:xfrm>
          <a:prstGeom prst="rect">
            <a:avLst/>
          </a:prstGeom>
          <a:noFill/>
        </p:spPr>
        <p:txBody>
          <a:bodyPr wrap="none" rtlCol="0">
            <a:spAutoFit/>
          </a:bodyPr>
          <a:lstStyle/>
          <a:p>
            <a:r>
              <a:rPr lang="en-US" sz="1600" dirty="0"/>
              <a:t>Data munging</a:t>
            </a:r>
          </a:p>
        </p:txBody>
      </p:sp>
      <p:sp>
        <p:nvSpPr>
          <p:cNvPr id="10" name="TextBox 9">
            <a:extLst>
              <a:ext uri="{FF2B5EF4-FFF2-40B4-BE49-F238E27FC236}">
                <a16:creationId xmlns:a16="http://schemas.microsoft.com/office/drawing/2014/main" id="{3626CD8A-DE4F-9B25-A29A-C3F1FB6F6390}"/>
              </a:ext>
            </a:extLst>
          </p:cNvPr>
          <p:cNvSpPr txBox="1"/>
          <p:nvPr/>
        </p:nvSpPr>
        <p:spPr>
          <a:xfrm>
            <a:off x="3878045" y="4401436"/>
            <a:ext cx="1608133" cy="338554"/>
          </a:xfrm>
          <a:prstGeom prst="rect">
            <a:avLst/>
          </a:prstGeom>
          <a:noFill/>
        </p:spPr>
        <p:txBody>
          <a:bodyPr wrap="none" rtlCol="0">
            <a:spAutoFit/>
          </a:bodyPr>
          <a:lstStyle/>
          <a:p>
            <a:r>
              <a:rPr lang="en-US" sz="1600" u="sng" dirty="0"/>
              <a:t>Communication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Common skills</a:t>
            </a:r>
            <a:endParaRPr dirty="0"/>
          </a:p>
          <a:p>
            <a:pPr marL="0" lvl="0" indent="0" algn="l" rtl="0">
              <a:spcBef>
                <a:spcPts val="0"/>
              </a:spcBef>
              <a:spcAft>
                <a:spcPts val="0"/>
              </a:spcAft>
              <a:buNone/>
            </a:pPr>
            <a:endParaRPr dirty="0"/>
          </a:p>
        </p:txBody>
      </p:sp>
      <p:sp>
        <p:nvSpPr>
          <p:cNvPr id="3" name="Text Placeholder 2">
            <a:extLst>
              <a:ext uri="{FF2B5EF4-FFF2-40B4-BE49-F238E27FC236}">
                <a16:creationId xmlns:a16="http://schemas.microsoft.com/office/drawing/2014/main" id="{89C1C041-3C4A-F110-3096-D49EB041BE3A}"/>
              </a:ext>
            </a:extLst>
          </p:cNvPr>
          <p:cNvSpPr>
            <a:spLocks noGrp="1"/>
          </p:cNvSpPr>
          <p:nvPr>
            <p:ph type="body" idx="1"/>
          </p:nvPr>
        </p:nvSpPr>
        <p:spPr>
          <a:xfrm>
            <a:off x="311700" y="1076275"/>
            <a:ext cx="8520600" cy="1430161"/>
          </a:xfrm>
        </p:spPr>
        <p:txBody>
          <a:bodyPr/>
          <a:lstStyle/>
          <a:p>
            <a:pPr marL="101600" indent="0">
              <a:buNone/>
            </a:pPr>
            <a:endParaRPr lang="en-US" dirty="0"/>
          </a:p>
          <a:p>
            <a:r>
              <a:rPr lang="en-US" dirty="0"/>
              <a:t>Statistics</a:t>
            </a:r>
          </a:p>
          <a:p>
            <a:r>
              <a:rPr lang="en-US" dirty="0"/>
              <a:t>Programming</a:t>
            </a:r>
          </a:p>
          <a:p>
            <a:r>
              <a:rPr lang="en-US" dirty="0"/>
              <a:t>Visualization</a:t>
            </a:r>
          </a:p>
          <a:p>
            <a:endParaRPr lang="en-US" dirty="0"/>
          </a:p>
          <a:p>
            <a:endParaRPr lang="en-US" dirty="0"/>
          </a:p>
          <a:p>
            <a:r>
              <a:rPr lang="en-US" dirty="0"/>
              <a:t>Deep understanding of the biological system and experiments</a:t>
            </a:r>
          </a:p>
          <a:p>
            <a:pPr marL="584200" lvl="1" indent="0">
              <a:buNone/>
            </a:pPr>
            <a:endParaRPr lang="en-US" dirty="0"/>
          </a:p>
        </p:txBody>
      </p:sp>
      <p:sp>
        <p:nvSpPr>
          <p:cNvPr id="2" name="TextBox 1">
            <a:extLst>
              <a:ext uri="{FF2B5EF4-FFF2-40B4-BE49-F238E27FC236}">
                <a16:creationId xmlns:a16="http://schemas.microsoft.com/office/drawing/2014/main" id="{6AF70740-4102-7768-5B6C-CE7AA060D36E}"/>
              </a:ext>
            </a:extLst>
          </p:cNvPr>
          <p:cNvSpPr txBox="1"/>
          <p:nvPr/>
        </p:nvSpPr>
        <p:spPr>
          <a:xfrm>
            <a:off x="3387851" y="1834657"/>
            <a:ext cx="1837362" cy="400110"/>
          </a:xfrm>
          <a:prstGeom prst="rect">
            <a:avLst/>
          </a:prstGeom>
          <a:noFill/>
        </p:spPr>
        <p:txBody>
          <a:bodyPr wrap="none" rtlCol="0">
            <a:spAutoFit/>
          </a:bodyPr>
          <a:lstStyle/>
          <a:p>
            <a:r>
              <a:rPr lang="en-US" sz="2000" dirty="0"/>
              <a:t>“Data science”</a:t>
            </a:r>
          </a:p>
        </p:txBody>
      </p:sp>
      <p:sp>
        <p:nvSpPr>
          <p:cNvPr id="6" name="Right Brace 5">
            <a:extLst>
              <a:ext uri="{FF2B5EF4-FFF2-40B4-BE49-F238E27FC236}">
                <a16:creationId xmlns:a16="http://schemas.microsoft.com/office/drawing/2014/main" id="{6F3C6515-CCE3-91B7-948A-5883BF9F5527}"/>
              </a:ext>
            </a:extLst>
          </p:cNvPr>
          <p:cNvSpPr/>
          <p:nvPr/>
        </p:nvSpPr>
        <p:spPr>
          <a:xfrm>
            <a:off x="2743200" y="1531090"/>
            <a:ext cx="425302" cy="100724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13772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of this course</a:t>
            </a:r>
            <a:endParaRPr dirty="0"/>
          </a:p>
          <a:p>
            <a:pPr marL="0" lvl="0" indent="0" algn="l" rtl="0">
              <a:spcBef>
                <a:spcPts val="0"/>
              </a:spcBef>
              <a:spcAft>
                <a:spcPts val="0"/>
              </a:spcAft>
              <a:buNone/>
            </a:pPr>
            <a:endParaRPr dirty="0"/>
          </a:p>
        </p:txBody>
      </p:sp>
      <p:sp>
        <p:nvSpPr>
          <p:cNvPr id="156" name="Google Shape;156;p25"/>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dirty="0"/>
              <a:t>To empower you to improve and expedite your research</a:t>
            </a:r>
            <a:br>
              <a:rPr lang="en" dirty="0"/>
            </a:br>
            <a:endParaRPr dirty="0"/>
          </a:p>
          <a:p>
            <a:pPr marL="457200" lvl="0" indent="-355600" algn="l" rtl="0">
              <a:spcBef>
                <a:spcPts val="0"/>
              </a:spcBef>
              <a:spcAft>
                <a:spcPts val="0"/>
              </a:spcAft>
              <a:buSzPts val="2000"/>
              <a:buChar char="-"/>
            </a:pPr>
            <a:r>
              <a:rPr lang="en" dirty="0"/>
              <a:t>To expose you to new ideas and techniques that may advance your research program</a:t>
            </a:r>
            <a:br>
              <a:rPr lang="en" dirty="0"/>
            </a:br>
            <a:endParaRPr dirty="0"/>
          </a:p>
          <a:p>
            <a:pPr marL="457200" lvl="0" indent="0" algn="l" rtl="0">
              <a:spcBef>
                <a:spcPts val="1600"/>
              </a:spcBef>
              <a:spcAft>
                <a:spcPts val="16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Course structure</a:t>
            </a:r>
            <a:endParaRPr dirty="0"/>
          </a:p>
        </p:txBody>
      </p:sp>
      <p:sp>
        <p:nvSpPr>
          <p:cNvPr id="198" name="Google Shape;198;p31"/>
          <p:cNvSpPr txBox="1">
            <a:spLocks noGrp="1"/>
          </p:cNvSpPr>
          <p:nvPr>
            <p:ph type="body" idx="1"/>
          </p:nvPr>
        </p:nvSpPr>
        <p:spPr>
          <a:xfrm>
            <a:off x="311700" y="1076275"/>
            <a:ext cx="8520600" cy="338757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dirty="0"/>
              <a:t>Command-line basics to get you up to speed</a:t>
            </a:r>
          </a:p>
          <a:p>
            <a:pPr marL="457200" lvl="0" indent="-355600" algn="l" rtl="0">
              <a:spcBef>
                <a:spcPts val="0"/>
              </a:spcBef>
              <a:spcAft>
                <a:spcPts val="0"/>
              </a:spcAft>
              <a:buSzPts val="2000"/>
              <a:buChar char="-"/>
            </a:pPr>
            <a:r>
              <a:rPr lang="en-US" sz="1800" dirty="0" err="1"/>
              <a:t>ChIP</a:t>
            </a:r>
            <a:r>
              <a:rPr lang="en-US" sz="1800" dirty="0"/>
              <a:t>-seq and methylation, peak calling</a:t>
            </a:r>
          </a:p>
          <a:p>
            <a:pPr marL="457200" lvl="0" indent="-355600" algn="l" rtl="0">
              <a:spcBef>
                <a:spcPts val="0"/>
              </a:spcBef>
              <a:spcAft>
                <a:spcPts val="0"/>
              </a:spcAft>
              <a:buSzPts val="2000"/>
              <a:buChar char="-"/>
            </a:pPr>
            <a:r>
              <a:rPr lang="en-US" sz="1800" dirty="0"/>
              <a:t>Introduction to the R programming language</a:t>
            </a:r>
          </a:p>
          <a:p>
            <a:pPr marL="457200" lvl="0" indent="-355600" algn="l" rtl="0">
              <a:spcBef>
                <a:spcPts val="0"/>
              </a:spcBef>
              <a:spcAft>
                <a:spcPts val="0"/>
              </a:spcAft>
              <a:buSzPts val="2000"/>
              <a:buChar char="-"/>
            </a:pPr>
            <a:r>
              <a:rPr lang="en-US" sz="1800" dirty="0"/>
              <a:t>Bulk RNA-seq and differential gene expression</a:t>
            </a:r>
          </a:p>
          <a:p>
            <a:pPr marL="457200" lvl="0" indent="-355600" algn="l" rtl="0">
              <a:spcBef>
                <a:spcPts val="0"/>
              </a:spcBef>
              <a:spcAft>
                <a:spcPts val="0"/>
              </a:spcAft>
              <a:buSzPts val="2000"/>
              <a:buChar char="-"/>
            </a:pPr>
            <a:r>
              <a:rPr lang="en-US" sz="1800" dirty="0"/>
              <a:t>Introduction to Python</a:t>
            </a:r>
          </a:p>
          <a:p>
            <a:pPr marL="457200" lvl="0" indent="-355600" algn="l" rtl="0">
              <a:spcBef>
                <a:spcPts val="0"/>
              </a:spcBef>
              <a:spcAft>
                <a:spcPts val="0"/>
              </a:spcAft>
              <a:buSzPts val="2000"/>
              <a:buChar char="-"/>
            </a:pPr>
            <a:r>
              <a:rPr lang="en-US" sz="1800" dirty="0"/>
              <a:t>Single-cell RNA-seq</a:t>
            </a:r>
          </a:p>
          <a:p>
            <a:pPr marL="457200" lvl="0" indent="-355600" algn="l" rtl="0">
              <a:spcBef>
                <a:spcPts val="0"/>
              </a:spcBef>
              <a:spcAft>
                <a:spcPts val="0"/>
              </a:spcAft>
              <a:buSzPts val="2000"/>
              <a:buChar char="-"/>
            </a:pPr>
            <a:r>
              <a:rPr lang="en-US" sz="1800" dirty="0"/>
              <a:t>Bedtools/genome arithmetic</a:t>
            </a:r>
          </a:p>
          <a:p>
            <a:pPr marL="457200" lvl="0" indent="-355600" algn="l" rtl="0">
              <a:spcBef>
                <a:spcPts val="0"/>
              </a:spcBef>
              <a:spcAft>
                <a:spcPts val="0"/>
              </a:spcAft>
              <a:buSzPts val="2000"/>
              <a:buChar char="-"/>
            </a:pPr>
            <a:r>
              <a:rPr lang="en-US" sz="1800" dirty="0"/>
              <a:t>Variant calling and interpretation</a:t>
            </a:r>
          </a:p>
          <a:p>
            <a:pPr marL="457200" lvl="0" indent="-355600" algn="l" rtl="0">
              <a:spcBef>
                <a:spcPts val="0"/>
              </a:spcBef>
              <a:spcAft>
                <a:spcPts val="0"/>
              </a:spcAft>
              <a:buSzPts val="2000"/>
              <a:buChar char="-"/>
            </a:pPr>
            <a:r>
              <a:rPr lang="en-US" sz="1800" dirty="0"/>
              <a:t>Single-cell epigenomics, ATAC-seq</a:t>
            </a:r>
          </a:p>
        </p:txBody>
      </p:sp>
    </p:spTree>
    <p:extLst>
      <p:ext uri="{BB962C8B-B14F-4D97-AF65-F5344CB8AC3E}">
        <p14:creationId xmlns:p14="http://schemas.microsoft.com/office/powerpoint/2010/main" val="3023912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0" y="1800561"/>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400" dirty="0"/>
              <a:t>Don’t trust your data</a:t>
            </a:r>
            <a:endParaRPr sz="6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Trusting your data</a:t>
            </a:r>
            <a:endParaRPr dirty="0"/>
          </a:p>
        </p:txBody>
      </p:sp>
      <p:sp>
        <p:nvSpPr>
          <p:cNvPr id="178" name="Google Shape;178;p28"/>
          <p:cNvSpPr txBox="1"/>
          <p:nvPr/>
        </p:nvSpPr>
        <p:spPr>
          <a:xfrm>
            <a:off x="118850" y="4779825"/>
            <a:ext cx="82566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https://commons.wikimedia.org/wiki/File:Anscombe%27s_quartet_3_cropped.jpg</a:t>
            </a:r>
            <a:endParaRPr sz="1000" dirty="0"/>
          </a:p>
        </p:txBody>
      </p:sp>
      <p:pic>
        <p:nvPicPr>
          <p:cNvPr id="179" name="Google Shape;179;p28"/>
          <p:cNvPicPr preferRelativeResize="0"/>
          <p:nvPr/>
        </p:nvPicPr>
        <p:blipFill>
          <a:blip r:embed="rId3">
            <a:alphaModFix/>
          </a:blip>
          <a:stretch>
            <a:fillRect/>
          </a:stretch>
        </p:blipFill>
        <p:spPr>
          <a:xfrm>
            <a:off x="2518886" y="2873764"/>
            <a:ext cx="5562300" cy="1833100"/>
          </a:xfrm>
          <a:prstGeom prst="rect">
            <a:avLst/>
          </a:prstGeom>
          <a:noFill/>
          <a:ln>
            <a:noFill/>
          </a:ln>
        </p:spPr>
      </p:pic>
      <p:pic>
        <p:nvPicPr>
          <p:cNvPr id="180" name="Google Shape;180;p28"/>
          <p:cNvPicPr preferRelativeResize="0"/>
          <p:nvPr/>
        </p:nvPicPr>
        <p:blipFill>
          <a:blip r:embed="rId4">
            <a:alphaModFix/>
          </a:blip>
          <a:stretch>
            <a:fillRect/>
          </a:stretch>
        </p:blipFill>
        <p:spPr>
          <a:xfrm>
            <a:off x="4046925" y="103132"/>
            <a:ext cx="4034261" cy="2689507"/>
          </a:xfrm>
          <a:prstGeom prst="rect">
            <a:avLst/>
          </a:prstGeom>
          <a:noFill/>
          <a:ln>
            <a:noFill/>
          </a:ln>
        </p:spPr>
      </p:pic>
      <p:sp>
        <p:nvSpPr>
          <p:cNvPr id="2" name="TextBox 1">
            <a:extLst>
              <a:ext uri="{FF2B5EF4-FFF2-40B4-BE49-F238E27FC236}">
                <a16:creationId xmlns:a16="http://schemas.microsoft.com/office/drawing/2014/main" id="{CD9257A7-B0D0-C337-057D-805F6A551E37}"/>
              </a:ext>
            </a:extLst>
          </p:cNvPr>
          <p:cNvSpPr txBox="1"/>
          <p:nvPr/>
        </p:nvSpPr>
        <p:spPr>
          <a:xfrm>
            <a:off x="311700" y="862086"/>
            <a:ext cx="3561900" cy="1815882"/>
          </a:xfrm>
          <a:prstGeom prst="rect">
            <a:avLst/>
          </a:prstGeom>
          <a:noFill/>
        </p:spPr>
        <p:txBody>
          <a:bodyPr wrap="square" rtlCol="0">
            <a:spAutoFit/>
          </a:bodyPr>
          <a:lstStyle/>
          <a:p>
            <a:r>
              <a:rPr lang="en-US" dirty="0"/>
              <a:t>Anscombe’s quartet</a:t>
            </a:r>
          </a:p>
          <a:p>
            <a:pPr marL="285750" indent="-285750">
              <a:buFont typeface="Arial" panose="020B0604020202020204" pitchFamily="34" charset="0"/>
              <a:buChar char="•"/>
            </a:pPr>
            <a:r>
              <a:rPr lang="en-US" dirty="0"/>
              <a:t>This is a set of 4 datasets that have nearly identical descriptive statistics, but have different distribution (look different when graphed)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Demonstrates the importance of graphing data when analyzing it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230400" y="-6527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Datasaurus Dozen</a:t>
            </a:r>
            <a:endParaRPr dirty="0"/>
          </a:p>
        </p:txBody>
      </p:sp>
      <p:sp>
        <p:nvSpPr>
          <p:cNvPr id="186" name="Google Shape;186;p29"/>
          <p:cNvSpPr txBox="1"/>
          <p:nvPr/>
        </p:nvSpPr>
        <p:spPr>
          <a:xfrm>
            <a:off x="66900" y="4925014"/>
            <a:ext cx="5823900" cy="5325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900" dirty="0"/>
              <a:t>http://www.thefunctionalart.com/2016/08/download-datasaurus-never-trust-summary.html</a:t>
            </a:r>
            <a:endParaRPr sz="900" dirty="0"/>
          </a:p>
        </p:txBody>
      </p:sp>
      <p:pic>
        <p:nvPicPr>
          <p:cNvPr id="187" name="Google Shape;187;p29"/>
          <p:cNvPicPr preferRelativeResize="0"/>
          <p:nvPr/>
        </p:nvPicPr>
        <p:blipFill>
          <a:blip r:embed="rId3">
            <a:alphaModFix/>
          </a:blip>
          <a:stretch>
            <a:fillRect/>
          </a:stretch>
        </p:blipFill>
        <p:spPr>
          <a:xfrm>
            <a:off x="367012" y="507430"/>
            <a:ext cx="7877175" cy="3162300"/>
          </a:xfrm>
          <a:prstGeom prst="rect">
            <a:avLst/>
          </a:prstGeom>
          <a:noFill/>
          <a:ln>
            <a:noFill/>
          </a:ln>
        </p:spPr>
      </p:pic>
      <p:sp>
        <p:nvSpPr>
          <p:cNvPr id="2" name="TextBox 1">
            <a:extLst>
              <a:ext uri="{FF2B5EF4-FFF2-40B4-BE49-F238E27FC236}">
                <a16:creationId xmlns:a16="http://schemas.microsoft.com/office/drawing/2014/main" id="{D2262A2C-17B0-EF7F-24EA-19AEE46C2CAF}"/>
              </a:ext>
            </a:extLst>
          </p:cNvPr>
          <p:cNvSpPr txBox="1"/>
          <p:nvPr/>
        </p:nvSpPr>
        <p:spPr>
          <a:xfrm>
            <a:off x="230398" y="3820318"/>
            <a:ext cx="8690401" cy="954107"/>
          </a:xfrm>
          <a:prstGeom prst="rect">
            <a:avLst/>
          </a:prstGeom>
          <a:noFill/>
        </p:spPr>
        <p:txBody>
          <a:bodyPr wrap="square" rtlCol="0">
            <a:spAutoFit/>
          </a:bodyPr>
          <a:lstStyle/>
          <a:p>
            <a:pPr marL="285750" indent="-285750">
              <a:buFont typeface="Arial" panose="020B0604020202020204" pitchFamily="34" charset="0"/>
              <a:buChar char="•"/>
            </a:pPr>
            <a:r>
              <a:rPr lang="en-US" dirty="0"/>
              <a:t>The need to visualize your data is further illustrated by the Datasaurus Dozen </a:t>
            </a:r>
          </a:p>
          <a:p>
            <a:pPr marL="285750" indent="-285750">
              <a:buFont typeface="Arial" panose="020B0604020202020204" pitchFamily="34" charset="0"/>
              <a:buChar char="•"/>
            </a:pPr>
            <a:r>
              <a:rPr lang="en-US" dirty="0"/>
              <a:t>They started with a datasaurus data set and show that you can choose a random point move it a little, while holding the summary statistics constant and get very different trends </a:t>
            </a:r>
          </a:p>
          <a:p>
            <a:pPr marL="285750" indent="-285750">
              <a:buFont typeface="Arial" panose="020B0604020202020204" pitchFamily="34" charset="0"/>
              <a:buChar char="•"/>
            </a:pPr>
            <a:r>
              <a:rPr lang="en-US" dirty="0"/>
              <a:t>Each plot has the same(ish) statistics, but look very different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Summary statistics are dangerous</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Visualize your data!</a:t>
            </a:r>
          </a:p>
          <a:p>
            <a:endParaRPr lang="en-US" dirty="0"/>
          </a:p>
          <a:p>
            <a:r>
              <a:rPr lang="en-US" dirty="0"/>
              <a:t>A picture is worth a thousand p-values</a:t>
            </a:r>
          </a:p>
          <a:p>
            <a:endParaRPr lang="en-US" dirty="0"/>
          </a:p>
          <a:p>
            <a:pPr marL="101600" indent="0">
              <a:buNone/>
            </a:pPr>
            <a:endParaRPr lang="en-US" dirty="0"/>
          </a:p>
        </p:txBody>
      </p:sp>
      <p:sp>
        <p:nvSpPr>
          <p:cNvPr id="4" name="TextBox 3">
            <a:extLst>
              <a:ext uri="{FF2B5EF4-FFF2-40B4-BE49-F238E27FC236}">
                <a16:creationId xmlns:a16="http://schemas.microsoft.com/office/drawing/2014/main" id="{1D5A9C9C-FF5D-56E5-239D-4D011AABDDAC}"/>
              </a:ext>
            </a:extLst>
          </p:cNvPr>
          <p:cNvSpPr txBox="1"/>
          <p:nvPr/>
        </p:nvSpPr>
        <p:spPr>
          <a:xfrm>
            <a:off x="1062298" y="2784475"/>
            <a:ext cx="6081822" cy="1938992"/>
          </a:xfrm>
          <a:prstGeom prst="rect">
            <a:avLst/>
          </a:prstGeom>
          <a:noFill/>
        </p:spPr>
        <p:txBody>
          <a:bodyPr wrap="square" rtlCol="0">
            <a:spAutoFit/>
          </a:bodyPr>
          <a:lstStyle/>
          <a:p>
            <a:pPr marL="558800" lvl="1" indent="0">
              <a:buNone/>
            </a:pPr>
            <a:r>
              <a:rPr lang="en-US" sz="2400" dirty="0">
                <a:solidFill>
                  <a:schemeClr val="tx1">
                    <a:lumMod val="75000"/>
                    <a:lumOff val="25000"/>
                  </a:schemeClr>
                </a:solidFill>
                <a:latin typeface="Times" pitchFamily="2" charset="0"/>
                <a:cs typeface="Calibri" panose="020F0502020204030204" pitchFamily="34" charset="0"/>
              </a:rPr>
              <a:t>"If your experiment needs statistics, you ought to have done a better experiment"</a:t>
            </a:r>
            <a:br>
              <a:rPr lang="en-US" sz="2400" dirty="0">
                <a:solidFill>
                  <a:schemeClr val="tx1">
                    <a:lumMod val="75000"/>
                    <a:lumOff val="25000"/>
                  </a:schemeClr>
                </a:solidFill>
                <a:latin typeface="Times" pitchFamily="2" charset="0"/>
                <a:cs typeface="Calibri" panose="020F0502020204030204" pitchFamily="34" charset="0"/>
              </a:rPr>
            </a:br>
            <a:endParaRPr lang="en-US" sz="2400" dirty="0">
              <a:solidFill>
                <a:schemeClr val="tx1">
                  <a:lumMod val="75000"/>
                  <a:lumOff val="25000"/>
                </a:schemeClr>
              </a:solidFill>
              <a:latin typeface="Times" pitchFamily="2" charset="0"/>
              <a:cs typeface="Calibri" panose="020F0502020204030204" pitchFamily="34" charset="0"/>
            </a:endParaRPr>
          </a:p>
          <a:p>
            <a:pPr marL="558800" lvl="1" indent="0">
              <a:buNone/>
            </a:pPr>
            <a:r>
              <a:rPr lang="en-US" sz="2400" dirty="0">
                <a:solidFill>
                  <a:schemeClr val="tx1">
                    <a:lumMod val="75000"/>
                    <a:lumOff val="25000"/>
                  </a:schemeClr>
                </a:solidFill>
                <a:latin typeface="Times" pitchFamily="2" charset="0"/>
                <a:cs typeface="Calibri" panose="020F0502020204030204" pitchFamily="34" charset="0"/>
              </a:rPr>
              <a:t>   - Ernest Rutherford</a:t>
            </a:r>
          </a:p>
          <a:p>
            <a:endParaRPr lang="en-US" sz="2400" dirty="0">
              <a:latin typeface="Times" pitchFamily="2" charset="0"/>
              <a:cs typeface="Calibri" panose="020F0502020204030204" pitchFamily="34" charset="0"/>
            </a:endParaRPr>
          </a:p>
        </p:txBody>
      </p:sp>
    </p:spTree>
    <p:extLst>
      <p:ext uri="{BB962C8B-B14F-4D97-AF65-F5344CB8AC3E}">
        <p14:creationId xmlns:p14="http://schemas.microsoft.com/office/powerpoint/2010/main" val="302639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The bioinformatics core aligned the data and sent me a list of differentially expressed genes. I’m done, right?</a:t>
            </a:r>
          </a:p>
          <a:p>
            <a:endParaRPr lang="en-US" dirty="0"/>
          </a:p>
          <a:p>
            <a:r>
              <a:rPr lang="en-US" dirty="0"/>
              <a:t>We ran Mutect to call somatic mutations in this tumor genome. Let’s take it to the bank</a:t>
            </a:r>
          </a:p>
        </p:txBody>
      </p:sp>
    </p:spTree>
    <p:extLst>
      <p:ext uri="{BB962C8B-B14F-4D97-AF65-F5344CB8AC3E}">
        <p14:creationId xmlns:p14="http://schemas.microsoft.com/office/powerpoint/2010/main" val="270734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world consequences</a:t>
            </a:r>
            <a:endParaRPr dirty="0"/>
          </a:p>
        </p:txBody>
      </p:sp>
      <p:pic>
        <p:nvPicPr>
          <p:cNvPr id="8" name="Picture 7">
            <a:extLst>
              <a:ext uri="{FF2B5EF4-FFF2-40B4-BE49-F238E27FC236}">
                <a16:creationId xmlns:a16="http://schemas.microsoft.com/office/drawing/2014/main" id="{CA0F35C5-8BB8-E5FA-9573-8D4441F4D0AD}"/>
              </a:ext>
            </a:extLst>
          </p:cNvPr>
          <p:cNvPicPr>
            <a:picLocks noChangeAspect="1"/>
          </p:cNvPicPr>
          <p:nvPr/>
        </p:nvPicPr>
        <p:blipFill>
          <a:blip r:embed="rId3"/>
          <a:stretch>
            <a:fillRect/>
          </a:stretch>
        </p:blipFill>
        <p:spPr>
          <a:xfrm>
            <a:off x="129366" y="572700"/>
            <a:ext cx="4442634" cy="4488121"/>
          </a:xfrm>
          <a:prstGeom prst="rect">
            <a:avLst/>
          </a:prstGeom>
        </p:spPr>
      </p:pic>
      <p:sp>
        <p:nvSpPr>
          <p:cNvPr id="9" name="TextBox 8">
            <a:extLst>
              <a:ext uri="{FF2B5EF4-FFF2-40B4-BE49-F238E27FC236}">
                <a16:creationId xmlns:a16="http://schemas.microsoft.com/office/drawing/2014/main" id="{08C4B399-D94B-EC26-0CF2-6709F2B661CA}"/>
              </a:ext>
            </a:extLst>
          </p:cNvPr>
          <p:cNvSpPr txBox="1"/>
          <p:nvPr/>
        </p:nvSpPr>
        <p:spPr>
          <a:xfrm>
            <a:off x="4785591" y="4609843"/>
            <a:ext cx="4229043" cy="523220"/>
          </a:xfrm>
          <a:prstGeom prst="rect">
            <a:avLst/>
          </a:prstGeom>
          <a:noFill/>
        </p:spPr>
        <p:txBody>
          <a:bodyPr wrap="none" rtlCol="0">
            <a:spAutoFit/>
          </a:bodyPr>
          <a:lstStyle/>
          <a:p>
            <a:r>
              <a:rPr lang="en-US" dirty="0"/>
              <a:t>Reddy, et al. 2017 10.1016/j.cell.2017.09.027</a:t>
            </a:r>
          </a:p>
          <a:p>
            <a:r>
              <a:rPr lang="en-US" dirty="0" err="1"/>
              <a:t>Dreval</a:t>
            </a:r>
            <a:r>
              <a:rPr lang="en-US" dirty="0"/>
              <a:t> et al. 2023 </a:t>
            </a:r>
            <a:r>
              <a:rPr lang="en-US" b="0" i="0" u="none" strike="noStrike" dirty="0">
                <a:solidFill>
                  <a:srgbClr val="333333"/>
                </a:solidFill>
                <a:effectLst/>
                <a:latin typeface="GillSansRegular"/>
              </a:rPr>
              <a:t>10.1101/2023.bioRxiv.2023.11.2023</a:t>
            </a:r>
            <a:endParaRPr lang="en-US" dirty="0"/>
          </a:p>
        </p:txBody>
      </p:sp>
      <p:sp>
        <p:nvSpPr>
          <p:cNvPr id="2" name="TextBox 1">
            <a:extLst>
              <a:ext uri="{FF2B5EF4-FFF2-40B4-BE49-F238E27FC236}">
                <a16:creationId xmlns:a16="http://schemas.microsoft.com/office/drawing/2014/main" id="{83502CB3-143A-A823-8E5D-6B38A5841776}"/>
              </a:ext>
            </a:extLst>
          </p:cNvPr>
          <p:cNvSpPr txBox="1"/>
          <p:nvPr/>
        </p:nvSpPr>
        <p:spPr>
          <a:xfrm>
            <a:off x="4967926" y="52668"/>
            <a:ext cx="3864374" cy="1600438"/>
          </a:xfrm>
          <a:prstGeom prst="rect">
            <a:avLst/>
          </a:prstGeom>
          <a:noFill/>
        </p:spPr>
        <p:txBody>
          <a:bodyPr wrap="square" rtlCol="0">
            <a:spAutoFit/>
          </a:bodyPr>
          <a:lstStyle/>
          <a:p>
            <a:r>
              <a:rPr lang="en-US" b="1" dirty="0"/>
              <a:t>Cell</a:t>
            </a:r>
            <a:r>
              <a:rPr lang="en-US" dirty="0"/>
              <a:t> Brief Summary: </a:t>
            </a:r>
          </a:p>
          <a:p>
            <a:endParaRPr lang="en-US" dirty="0"/>
          </a:p>
          <a:p>
            <a:r>
              <a:rPr lang="en-US" dirty="0"/>
              <a:t>An integrative analysis of 1,001 newly diagnosed DLBCL patients identifies 150 genetic drivers with functional characterization using an unbiased CRISPR screen in DLBCL cell line and connections with clinical outcome</a:t>
            </a:r>
          </a:p>
        </p:txBody>
      </p:sp>
      <p:sp>
        <p:nvSpPr>
          <p:cNvPr id="3" name="TextBox 2">
            <a:extLst>
              <a:ext uri="{FF2B5EF4-FFF2-40B4-BE49-F238E27FC236}">
                <a16:creationId xmlns:a16="http://schemas.microsoft.com/office/drawing/2014/main" id="{0C401657-882E-3569-EF01-DD66A74C7977}"/>
              </a:ext>
            </a:extLst>
          </p:cNvPr>
          <p:cNvSpPr txBox="1"/>
          <p:nvPr/>
        </p:nvSpPr>
        <p:spPr>
          <a:xfrm>
            <a:off x="4967926" y="1780125"/>
            <a:ext cx="3785011" cy="2893100"/>
          </a:xfrm>
          <a:prstGeom prst="rect">
            <a:avLst/>
          </a:prstGeom>
          <a:noFill/>
        </p:spPr>
        <p:txBody>
          <a:bodyPr wrap="square" rtlCol="0">
            <a:spAutoFit/>
          </a:bodyPr>
          <a:lstStyle/>
          <a:p>
            <a:r>
              <a:rPr lang="en-US" dirty="0">
                <a:latin typeface="+mn-lt"/>
              </a:rPr>
              <a:t>Revisiting Reddy: A DLBCL Do-over: </a:t>
            </a:r>
          </a:p>
          <a:p>
            <a:endParaRPr lang="en-US" b="0" i="0" u="none" strike="noStrike" dirty="0">
              <a:solidFill>
                <a:srgbClr val="191919"/>
              </a:solidFill>
              <a:effectLst/>
              <a:latin typeface="+mn-lt"/>
            </a:endParaRPr>
          </a:p>
          <a:p>
            <a:pPr marL="285750" indent="-285750">
              <a:buFont typeface="Arial" panose="020B0604020202020204" pitchFamily="34" charset="0"/>
              <a:buChar char="•"/>
            </a:pPr>
            <a:r>
              <a:rPr lang="en-US" b="0" i="0" u="none" strike="noStrike" dirty="0">
                <a:solidFill>
                  <a:srgbClr val="191919"/>
                </a:solidFill>
                <a:effectLst/>
                <a:latin typeface="+mn-lt"/>
              </a:rPr>
              <a:t>After additional large studies relying on exome or whole genome sequencing were published, several oddities unique to the Reddy results have emerged</a:t>
            </a:r>
          </a:p>
          <a:p>
            <a:pPr marL="285750" indent="-285750">
              <a:buFont typeface="Arial" panose="020B0604020202020204" pitchFamily="34" charset="0"/>
              <a:buChar char="•"/>
            </a:pPr>
            <a:endParaRPr lang="en-US" dirty="0">
              <a:solidFill>
                <a:srgbClr val="191919"/>
              </a:solidFill>
              <a:latin typeface="+mn-lt"/>
            </a:endParaRPr>
          </a:p>
          <a:p>
            <a:pPr marL="285750" indent="-285750">
              <a:buFont typeface="Arial" panose="020B0604020202020204" pitchFamily="34" charset="0"/>
              <a:buChar char="•"/>
            </a:pPr>
            <a:r>
              <a:rPr lang="en-US" b="0" i="0" u="none" strike="noStrike" dirty="0">
                <a:solidFill>
                  <a:srgbClr val="191919"/>
                </a:solidFill>
                <a:effectLst/>
                <a:latin typeface="+mn-lt"/>
              </a:rPr>
              <a:t>This revealed thousands of mutations that could not be independently reproduced</a:t>
            </a:r>
          </a:p>
          <a:p>
            <a:pPr marL="285750" indent="-285750">
              <a:buFont typeface="Arial" panose="020B0604020202020204" pitchFamily="34" charset="0"/>
              <a:buChar char="•"/>
            </a:pPr>
            <a:endParaRPr lang="en-US" dirty="0">
              <a:solidFill>
                <a:srgbClr val="191919"/>
              </a:solidFill>
              <a:latin typeface="+mn-lt"/>
            </a:endParaRPr>
          </a:p>
          <a:p>
            <a:pPr marL="285750" indent="-285750">
              <a:buFont typeface="Arial" panose="020B0604020202020204" pitchFamily="34" charset="0"/>
              <a:buChar char="•"/>
            </a:pPr>
            <a:r>
              <a:rPr lang="en-US" b="0" i="0" u="none" strike="noStrike" dirty="0">
                <a:solidFill>
                  <a:srgbClr val="191919"/>
                </a:solidFill>
                <a:effectLst/>
                <a:latin typeface="+mn-lt"/>
              </a:rPr>
              <a:t> A larger set of high-quality mutations that were not reported by Reddy</a:t>
            </a:r>
            <a:r>
              <a:rPr lang="en-US" b="0" i="0" u="none" strike="noStrike" dirty="0">
                <a:solidFill>
                  <a:srgbClr val="191919"/>
                </a:solidFill>
                <a:effectLst/>
                <a:latin typeface="Lucida Sans" panose="020B0602030504020204" pitchFamily="34" charset="77"/>
              </a:rPr>
              <a:t>.</a:t>
            </a:r>
            <a:endParaRPr lang="en-US" dirty="0"/>
          </a:p>
          <a:p>
            <a:endParaRPr lang="en-US" dirty="0"/>
          </a:p>
        </p:txBody>
      </p:sp>
    </p:spTree>
    <p:extLst>
      <p:ext uri="{BB962C8B-B14F-4D97-AF65-F5344CB8AC3E}">
        <p14:creationId xmlns:p14="http://schemas.microsoft.com/office/powerpoint/2010/main" val="243255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learn bioinformatics?</a:t>
            </a:r>
            <a:endParaRPr dirty="0"/>
          </a:p>
          <a:p>
            <a:pPr marL="0" lvl="0" indent="0" algn="l" rtl="0">
              <a:spcBef>
                <a:spcPts val="0"/>
              </a:spcBef>
              <a:spcAft>
                <a:spcPts val="0"/>
              </a:spcAft>
              <a:buNone/>
            </a:pPr>
            <a:endParaRPr dirty="0"/>
          </a:p>
        </p:txBody>
      </p:sp>
      <p:sp>
        <p:nvSpPr>
          <p:cNvPr id="118" name="Google Shape;118;p19"/>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dirty="0"/>
              <a:t>Biology is now a quantitative discipline - especially genomics</a:t>
            </a:r>
            <a:br>
              <a:rPr lang="en" dirty="0"/>
            </a:br>
            <a:endParaRPr sz="2000" dirty="0"/>
          </a:p>
          <a:p>
            <a:pPr marL="0" lvl="0" indent="0" algn="l" rtl="0">
              <a:spcBef>
                <a:spcPts val="1600"/>
              </a:spcBef>
              <a:spcAft>
                <a:spcPts val="1600"/>
              </a:spcAft>
              <a:buNone/>
            </a:pPr>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816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world consequences</a:t>
            </a:r>
            <a:endParaRPr dirty="0"/>
          </a:p>
        </p:txBody>
      </p:sp>
      <p:sp>
        <p:nvSpPr>
          <p:cNvPr id="9" name="TextBox 8">
            <a:extLst>
              <a:ext uri="{FF2B5EF4-FFF2-40B4-BE49-F238E27FC236}">
                <a16:creationId xmlns:a16="http://schemas.microsoft.com/office/drawing/2014/main" id="{08C4B399-D94B-EC26-0CF2-6709F2B661CA}"/>
              </a:ext>
            </a:extLst>
          </p:cNvPr>
          <p:cNvSpPr txBox="1"/>
          <p:nvPr/>
        </p:nvSpPr>
        <p:spPr>
          <a:xfrm>
            <a:off x="4191557" y="4800245"/>
            <a:ext cx="4855816" cy="261610"/>
          </a:xfrm>
          <a:prstGeom prst="rect">
            <a:avLst/>
          </a:prstGeom>
          <a:noFill/>
        </p:spPr>
        <p:txBody>
          <a:bodyPr wrap="none" rtlCol="0">
            <a:spAutoFit/>
          </a:bodyPr>
          <a:lstStyle/>
          <a:p>
            <a:r>
              <a:rPr lang="en-US" sz="1100" dirty="0"/>
              <a:t>https://pubpeer.com/publications/E61AC72AE0402C6A62A84E36ED2AEA</a:t>
            </a:r>
          </a:p>
        </p:txBody>
      </p:sp>
      <p:pic>
        <p:nvPicPr>
          <p:cNvPr id="3" name="Picture 2">
            <a:extLst>
              <a:ext uri="{FF2B5EF4-FFF2-40B4-BE49-F238E27FC236}">
                <a16:creationId xmlns:a16="http://schemas.microsoft.com/office/drawing/2014/main" id="{67F3D865-5F78-F7D5-72EB-CC4CD9BA72CA}"/>
              </a:ext>
            </a:extLst>
          </p:cNvPr>
          <p:cNvPicPr>
            <a:picLocks noChangeAspect="1"/>
          </p:cNvPicPr>
          <p:nvPr/>
        </p:nvPicPr>
        <p:blipFill>
          <a:blip r:embed="rId3"/>
          <a:stretch>
            <a:fillRect/>
          </a:stretch>
        </p:blipFill>
        <p:spPr>
          <a:xfrm>
            <a:off x="378082" y="717170"/>
            <a:ext cx="4797155" cy="4083075"/>
          </a:xfrm>
          <a:prstGeom prst="rect">
            <a:avLst/>
          </a:prstGeom>
        </p:spPr>
      </p:pic>
    </p:spTree>
    <p:extLst>
      <p:ext uri="{BB962C8B-B14F-4D97-AF65-F5344CB8AC3E}">
        <p14:creationId xmlns:p14="http://schemas.microsoft.com/office/powerpoint/2010/main" val="3830547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816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world consequences</a:t>
            </a:r>
            <a:endParaRPr dirty="0"/>
          </a:p>
        </p:txBody>
      </p:sp>
      <p:pic>
        <p:nvPicPr>
          <p:cNvPr id="3" name="Picture 2">
            <a:extLst>
              <a:ext uri="{FF2B5EF4-FFF2-40B4-BE49-F238E27FC236}">
                <a16:creationId xmlns:a16="http://schemas.microsoft.com/office/drawing/2014/main" id="{20055C76-3853-4285-EF56-C7BA4613AFC7}"/>
              </a:ext>
            </a:extLst>
          </p:cNvPr>
          <p:cNvPicPr>
            <a:picLocks noChangeAspect="1"/>
          </p:cNvPicPr>
          <p:nvPr/>
        </p:nvPicPr>
        <p:blipFill>
          <a:blip r:embed="rId3"/>
          <a:stretch>
            <a:fillRect/>
          </a:stretch>
        </p:blipFill>
        <p:spPr>
          <a:xfrm>
            <a:off x="458656" y="789125"/>
            <a:ext cx="3957473" cy="4272730"/>
          </a:xfrm>
          <a:prstGeom prst="rect">
            <a:avLst/>
          </a:prstGeom>
        </p:spPr>
      </p:pic>
      <p:pic>
        <p:nvPicPr>
          <p:cNvPr id="7" name="Picture 6">
            <a:extLst>
              <a:ext uri="{FF2B5EF4-FFF2-40B4-BE49-F238E27FC236}">
                <a16:creationId xmlns:a16="http://schemas.microsoft.com/office/drawing/2014/main" id="{BB517BEB-50AE-ED96-4F32-9D01C66F70A0}"/>
              </a:ext>
            </a:extLst>
          </p:cNvPr>
          <p:cNvPicPr>
            <a:picLocks noChangeAspect="1"/>
          </p:cNvPicPr>
          <p:nvPr/>
        </p:nvPicPr>
        <p:blipFill>
          <a:blip r:embed="rId4"/>
          <a:stretch>
            <a:fillRect/>
          </a:stretch>
        </p:blipFill>
        <p:spPr>
          <a:xfrm>
            <a:off x="4996542" y="654345"/>
            <a:ext cx="3442999" cy="4289060"/>
          </a:xfrm>
          <a:prstGeom prst="rect">
            <a:avLst/>
          </a:prstGeom>
        </p:spPr>
      </p:pic>
    </p:spTree>
    <p:extLst>
      <p:ext uri="{BB962C8B-B14F-4D97-AF65-F5344CB8AC3E}">
        <p14:creationId xmlns:p14="http://schemas.microsoft.com/office/powerpoint/2010/main" val="652978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1700" y="8164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world consequences</a:t>
            </a:r>
            <a:endParaRPr dirty="0"/>
          </a:p>
        </p:txBody>
      </p:sp>
      <p:pic>
        <p:nvPicPr>
          <p:cNvPr id="3" name="Picture 2">
            <a:extLst>
              <a:ext uri="{FF2B5EF4-FFF2-40B4-BE49-F238E27FC236}">
                <a16:creationId xmlns:a16="http://schemas.microsoft.com/office/drawing/2014/main" id="{20055C76-3853-4285-EF56-C7BA4613AFC7}"/>
              </a:ext>
            </a:extLst>
          </p:cNvPr>
          <p:cNvPicPr>
            <a:picLocks noChangeAspect="1"/>
          </p:cNvPicPr>
          <p:nvPr/>
        </p:nvPicPr>
        <p:blipFill>
          <a:blip r:embed="rId3"/>
          <a:stretch>
            <a:fillRect/>
          </a:stretch>
        </p:blipFill>
        <p:spPr>
          <a:xfrm>
            <a:off x="458656" y="789125"/>
            <a:ext cx="3957473" cy="4272730"/>
          </a:xfrm>
          <a:prstGeom prst="rect">
            <a:avLst/>
          </a:prstGeom>
        </p:spPr>
      </p:pic>
      <p:pic>
        <p:nvPicPr>
          <p:cNvPr id="7" name="Picture 6">
            <a:extLst>
              <a:ext uri="{FF2B5EF4-FFF2-40B4-BE49-F238E27FC236}">
                <a16:creationId xmlns:a16="http://schemas.microsoft.com/office/drawing/2014/main" id="{BB517BEB-50AE-ED96-4F32-9D01C66F70A0}"/>
              </a:ext>
            </a:extLst>
          </p:cNvPr>
          <p:cNvPicPr>
            <a:picLocks noChangeAspect="1"/>
          </p:cNvPicPr>
          <p:nvPr/>
        </p:nvPicPr>
        <p:blipFill>
          <a:blip r:embed="rId4"/>
          <a:stretch>
            <a:fillRect/>
          </a:stretch>
        </p:blipFill>
        <p:spPr>
          <a:xfrm>
            <a:off x="4792435" y="789125"/>
            <a:ext cx="3442999" cy="4289060"/>
          </a:xfrm>
          <a:prstGeom prst="rect">
            <a:avLst/>
          </a:prstGeom>
        </p:spPr>
      </p:pic>
      <p:pic>
        <p:nvPicPr>
          <p:cNvPr id="4" name="Picture 3">
            <a:extLst>
              <a:ext uri="{FF2B5EF4-FFF2-40B4-BE49-F238E27FC236}">
                <a16:creationId xmlns:a16="http://schemas.microsoft.com/office/drawing/2014/main" id="{5AF0AF86-0E0E-09D5-0A0A-2C35ECFDEEC7}"/>
              </a:ext>
            </a:extLst>
          </p:cNvPr>
          <p:cNvPicPr>
            <a:picLocks noChangeAspect="1"/>
          </p:cNvPicPr>
          <p:nvPr/>
        </p:nvPicPr>
        <p:blipFill rotWithShape="1">
          <a:blip r:embed="rId5"/>
          <a:srcRect l="4106" r="4403"/>
          <a:stretch/>
        </p:blipFill>
        <p:spPr>
          <a:xfrm>
            <a:off x="860582" y="1771378"/>
            <a:ext cx="7111094" cy="1600744"/>
          </a:xfrm>
          <a:prstGeom prst="rect">
            <a:avLst/>
          </a:prstGeom>
        </p:spPr>
      </p:pic>
    </p:spTree>
    <p:extLst>
      <p:ext uri="{BB962C8B-B14F-4D97-AF65-F5344CB8AC3E}">
        <p14:creationId xmlns:p14="http://schemas.microsoft.com/office/powerpoint/2010/main" val="937511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Lessons to be learned</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Check and double check and triple check your data and your scripts</a:t>
            </a:r>
          </a:p>
          <a:p>
            <a:endParaRPr lang="en-US" dirty="0"/>
          </a:p>
          <a:p>
            <a:r>
              <a:rPr lang="en-US" dirty="0"/>
              <a:t>Visualize your data!</a:t>
            </a:r>
          </a:p>
          <a:p>
            <a:endParaRPr lang="en-US" dirty="0"/>
          </a:p>
          <a:p>
            <a:r>
              <a:rPr lang="en-US" dirty="0"/>
              <a:t>Admit when mistakes are made</a:t>
            </a:r>
          </a:p>
          <a:p>
            <a:endParaRPr lang="en-US" dirty="0"/>
          </a:p>
          <a:p>
            <a:endParaRPr lang="en-US" dirty="0"/>
          </a:p>
          <a:p>
            <a:endParaRPr lang="en-US" dirty="0"/>
          </a:p>
        </p:txBody>
      </p:sp>
    </p:spTree>
    <p:extLst>
      <p:ext uri="{BB962C8B-B14F-4D97-AF65-F5344CB8AC3E}">
        <p14:creationId xmlns:p14="http://schemas.microsoft.com/office/powerpoint/2010/main" val="1391622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Errors</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Will happen!</a:t>
            </a:r>
          </a:p>
          <a:p>
            <a:endParaRPr lang="en-US" dirty="0"/>
          </a:p>
          <a:p>
            <a:r>
              <a:rPr lang="en-US" dirty="0"/>
              <a:t>Errors of commission vs omission</a:t>
            </a:r>
          </a:p>
          <a:p>
            <a:endParaRPr lang="en-US" dirty="0"/>
          </a:p>
          <a:p>
            <a:r>
              <a:rPr lang="en-US" dirty="0"/>
              <a:t>Type 1 errors – False positives</a:t>
            </a:r>
            <a:br>
              <a:rPr lang="en-US" dirty="0"/>
            </a:br>
            <a:endParaRPr lang="en-US" dirty="0"/>
          </a:p>
          <a:p>
            <a:r>
              <a:rPr lang="en-US" dirty="0"/>
              <a:t>Type 2 errors – False negatives</a:t>
            </a:r>
          </a:p>
        </p:txBody>
      </p:sp>
    </p:spTree>
    <p:extLst>
      <p:ext uri="{BB962C8B-B14F-4D97-AF65-F5344CB8AC3E}">
        <p14:creationId xmlns:p14="http://schemas.microsoft.com/office/powerpoint/2010/main" val="256270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body" idx="1"/>
          </p:nvPr>
        </p:nvSpPr>
        <p:spPr>
          <a:xfrm>
            <a:off x="423000" y="996300"/>
            <a:ext cx="8025000" cy="33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dirty="0"/>
              <a:t>“Analyzing your data means inherently distrusting your data until you have exhausted yourself into giving up and trusting it.”</a:t>
            </a:r>
            <a:br>
              <a:rPr lang="en" sz="2600" dirty="0"/>
            </a:br>
            <a:endParaRPr sz="2600" dirty="0"/>
          </a:p>
          <a:p>
            <a:pPr marL="0" lvl="0" indent="0" algn="l" rtl="0">
              <a:spcBef>
                <a:spcPts val="1600"/>
              </a:spcBef>
              <a:spcAft>
                <a:spcPts val="0"/>
              </a:spcAft>
              <a:buNone/>
            </a:pPr>
            <a:r>
              <a:rPr lang="en" sz="2600" dirty="0"/>
              <a:t>-Aaron Quinlan</a:t>
            </a:r>
            <a:endParaRPr sz="2600" dirty="0"/>
          </a:p>
          <a:p>
            <a:pPr marL="457200" lvl="0" indent="0" algn="l" rtl="0">
              <a:spcBef>
                <a:spcPts val="1600"/>
              </a:spcBef>
              <a:spcAft>
                <a:spcPts val="1600"/>
              </a:spcAft>
              <a:buNone/>
            </a:pPr>
            <a:endParaRPr sz="2600" dirty="0"/>
          </a:p>
        </p:txBody>
      </p:sp>
    </p:spTree>
    <p:extLst>
      <p:ext uri="{BB962C8B-B14F-4D97-AF65-F5344CB8AC3E}">
        <p14:creationId xmlns:p14="http://schemas.microsoft.com/office/powerpoint/2010/main" val="2334569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Reproducibility</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937482"/>
            <a:ext cx="8520600" cy="3416400"/>
          </a:xfrm>
        </p:spPr>
        <p:txBody>
          <a:bodyPr/>
          <a:lstStyle/>
          <a:p>
            <a:r>
              <a:rPr lang="en-US" dirty="0"/>
              <a:t>If you’re doing bioinformatics right, reproducibility should be "easy"!</a:t>
            </a:r>
          </a:p>
          <a:p>
            <a:endParaRPr lang="en-US" dirty="0"/>
          </a:p>
          <a:p>
            <a:r>
              <a:rPr lang="en-US" dirty="0"/>
              <a:t>Data will be well organized and stored safely</a:t>
            </a:r>
          </a:p>
          <a:p>
            <a:pPr lvl="1"/>
            <a:endParaRPr lang="en-US" dirty="0"/>
          </a:p>
          <a:p>
            <a:pPr marL="101600" indent="0">
              <a:buNone/>
            </a:pPr>
            <a:endParaRPr lang="en-US" dirty="0"/>
          </a:p>
        </p:txBody>
      </p:sp>
      <p:sp>
        <p:nvSpPr>
          <p:cNvPr id="4" name="TextBox 3">
            <a:extLst>
              <a:ext uri="{FF2B5EF4-FFF2-40B4-BE49-F238E27FC236}">
                <a16:creationId xmlns:a16="http://schemas.microsoft.com/office/drawing/2014/main" id="{FCBA948D-B597-0D1F-9287-D79BD9D1868A}"/>
              </a:ext>
            </a:extLst>
          </p:cNvPr>
          <p:cNvSpPr txBox="1"/>
          <p:nvPr/>
        </p:nvSpPr>
        <p:spPr>
          <a:xfrm>
            <a:off x="1378202" y="2319111"/>
            <a:ext cx="1338828" cy="954107"/>
          </a:xfrm>
          <a:prstGeom prst="rect">
            <a:avLst/>
          </a:prstGeom>
          <a:noFill/>
        </p:spPr>
        <p:txBody>
          <a:bodyPr wrap="none" rtlCol="0">
            <a:spAutoFit/>
          </a:bodyPr>
          <a:lstStyle/>
          <a:p>
            <a:r>
              <a:rPr lang="en-US" dirty="0"/>
              <a:t>sample637.tsv</a:t>
            </a:r>
          </a:p>
          <a:p>
            <a:r>
              <a:rPr lang="en-US" dirty="0"/>
              <a:t>sample647.tsv</a:t>
            </a:r>
          </a:p>
          <a:p>
            <a:r>
              <a:rPr lang="en-US" dirty="0"/>
              <a:t>sample983.tsv</a:t>
            </a:r>
          </a:p>
          <a:p>
            <a:endParaRPr lang="en-US" dirty="0"/>
          </a:p>
        </p:txBody>
      </p:sp>
      <p:sp>
        <p:nvSpPr>
          <p:cNvPr id="5" name="TextBox 4">
            <a:extLst>
              <a:ext uri="{FF2B5EF4-FFF2-40B4-BE49-F238E27FC236}">
                <a16:creationId xmlns:a16="http://schemas.microsoft.com/office/drawing/2014/main" id="{FE0051B2-1514-7620-6F02-6F7141E1576F}"/>
              </a:ext>
            </a:extLst>
          </p:cNvPr>
          <p:cNvSpPr txBox="1"/>
          <p:nvPr/>
        </p:nvSpPr>
        <p:spPr>
          <a:xfrm>
            <a:off x="3612082" y="2319565"/>
            <a:ext cx="2303836" cy="954107"/>
          </a:xfrm>
          <a:prstGeom prst="rect">
            <a:avLst/>
          </a:prstGeom>
          <a:noFill/>
        </p:spPr>
        <p:txBody>
          <a:bodyPr wrap="none" rtlCol="0">
            <a:spAutoFit/>
          </a:bodyPr>
          <a:lstStyle/>
          <a:p>
            <a:r>
              <a:rPr lang="en-US" dirty="0"/>
              <a:t>Mouse_TP53_WT_637.tsv</a:t>
            </a:r>
          </a:p>
          <a:p>
            <a:r>
              <a:rPr lang="en-US" dirty="0"/>
              <a:t>Mouse_TP53_KO_647.tsv</a:t>
            </a:r>
          </a:p>
          <a:p>
            <a:r>
              <a:rPr lang="en-US" dirty="0"/>
              <a:t>Mouse_TP53_KO_983.tsv</a:t>
            </a:r>
          </a:p>
          <a:p>
            <a:endParaRPr lang="en-US" dirty="0"/>
          </a:p>
        </p:txBody>
      </p:sp>
      <p:sp>
        <p:nvSpPr>
          <p:cNvPr id="6" name="TextBox 5">
            <a:extLst>
              <a:ext uri="{FF2B5EF4-FFF2-40B4-BE49-F238E27FC236}">
                <a16:creationId xmlns:a16="http://schemas.microsoft.com/office/drawing/2014/main" id="{DDFBBB71-E59A-C64D-79D9-064444390500}"/>
              </a:ext>
            </a:extLst>
          </p:cNvPr>
          <p:cNvSpPr txBox="1"/>
          <p:nvPr/>
        </p:nvSpPr>
        <p:spPr>
          <a:xfrm>
            <a:off x="775607" y="3575957"/>
            <a:ext cx="5650906" cy="400110"/>
          </a:xfrm>
          <a:prstGeom prst="rect">
            <a:avLst/>
          </a:prstGeom>
          <a:noFill/>
        </p:spPr>
        <p:txBody>
          <a:bodyPr wrap="none" rtlCol="0">
            <a:spAutoFit/>
          </a:bodyPr>
          <a:lstStyle/>
          <a:p>
            <a:r>
              <a:rPr lang="en-US" sz="2000" dirty="0"/>
              <a:t>Laptop vs compute cluster (both need backups)!</a:t>
            </a:r>
          </a:p>
        </p:txBody>
      </p:sp>
    </p:spTree>
    <p:extLst>
      <p:ext uri="{BB962C8B-B14F-4D97-AF65-F5344CB8AC3E}">
        <p14:creationId xmlns:p14="http://schemas.microsoft.com/office/powerpoint/2010/main" val="1561876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Reproducibility</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937482"/>
            <a:ext cx="8520600" cy="3416400"/>
          </a:xfrm>
        </p:spPr>
        <p:txBody>
          <a:bodyPr/>
          <a:lstStyle/>
          <a:p>
            <a:r>
              <a:rPr lang="en-US" dirty="0"/>
              <a:t>Your tools/parameters/settings should all be stored in scripts</a:t>
            </a:r>
          </a:p>
          <a:p>
            <a:endParaRPr lang="en-US" dirty="0"/>
          </a:p>
          <a:p>
            <a:r>
              <a:rPr lang="en-US" dirty="0"/>
              <a:t>The ideal to aim for is that you could send someone a link to your data and scripts, and they could sit down, run it, and reproduce your figures/tables</a:t>
            </a:r>
          </a:p>
          <a:p>
            <a:endParaRPr lang="en-US" dirty="0"/>
          </a:p>
          <a:p>
            <a:r>
              <a:rPr lang="en-US" dirty="0"/>
              <a:t>Hell is other people's data. </a:t>
            </a:r>
            <a:br>
              <a:rPr lang="en-US" dirty="0"/>
            </a:br>
            <a:r>
              <a:rPr lang="en-US" dirty="0"/>
              <a:t>Hell is also your own data 6 months later.</a:t>
            </a:r>
          </a:p>
        </p:txBody>
      </p:sp>
    </p:spTree>
    <p:extLst>
      <p:ext uri="{BB962C8B-B14F-4D97-AF65-F5344CB8AC3E}">
        <p14:creationId xmlns:p14="http://schemas.microsoft.com/office/powerpoint/2010/main" val="15527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Reproducibility</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864006"/>
            <a:ext cx="8520600" cy="3416400"/>
          </a:xfrm>
        </p:spPr>
        <p:txBody>
          <a:bodyPr/>
          <a:lstStyle/>
          <a:p>
            <a:r>
              <a:rPr lang="en-US" sz="1800" dirty="0"/>
              <a:t>Your tools/parameters/settings should all be stored in scripts</a:t>
            </a:r>
          </a:p>
          <a:p>
            <a:endParaRPr lang="en-US" sz="1800" dirty="0"/>
          </a:p>
          <a:p>
            <a:r>
              <a:rPr lang="en-US" sz="1800" dirty="0"/>
              <a:t>The ideal to aim for is that you could send someone a link to your data and scripts, and they could sit down, run it, and reproduce your figures/tables</a:t>
            </a:r>
          </a:p>
          <a:p>
            <a:pPr marL="101600" indent="0">
              <a:buNone/>
            </a:pPr>
            <a:endParaRPr lang="en-US" sz="1800" dirty="0"/>
          </a:p>
        </p:txBody>
      </p:sp>
      <p:pic>
        <p:nvPicPr>
          <p:cNvPr id="5" name="Picture 4">
            <a:extLst>
              <a:ext uri="{FF2B5EF4-FFF2-40B4-BE49-F238E27FC236}">
                <a16:creationId xmlns:a16="http://schemas.microsoft.com/office/drawing/2014/main" id="{1EEAB6E7-3C98-C63C-E812-43C8AD88CC28}"/>
              </a:ext>
            </a:extLst>
          </p:cNvPr>
          <p:cNvPicPr>
            <a:picLocks noChangeAspect="1"/>
          </p:cNvPicPr>
          <p:nvPr/>
        </p:nvPicPr>
        <p:blipFill>
          <a:blip r:embed="rId2"/>
          <a:stretch>
            <a:fillRect/>
          </a:stretch>
        </p:blipFill>
        <p:spPr>
          <a:xfrm>
            <a:off x="311701" y="2950999"/>
            <a:ext cx="3288750" cy="2192500"/>
          </a:xfrm>
          <a:prstGeom prst="rect">
            <a:avLst/>
          </a:prstGeom>
        </p:spPr>
      </p:pic>
      <p:pic>
        <p:nvPicPr>
          <p:cNvPr id="7" name="Picture 6">
            <a:extLst>
              <a:ext uri="{FF2B5EF4-FFF2-40B4-BE49-F238E27FC236}">
                <a16:creationId xmlns:a16="http://schemas.microsoft.com/office/drawing/2014/main" id="{8FD84BFD-6167-ED5D-3FED-DF125CCFBAC2}"/>
              </a:ext>
            </a:extLst>
          </p:cNvPr>
          <p:cNvPicPr>
            <a:picLocks noChangeAspect="1"/>
          </p:cNvPicPr>
          <p:nvPr/>
        </p:nvPicPr>
        <p:blipFill>
          <a:blip r:embed="rId3"/>
          <a:stretch>
            <a:fillRect/>
          </a:stretch>
        </p:blipFill>
        <p:spPr>
          <a:xfrm>
            <a:off x="5082607" y="3106465"/>
            <a:ext cx="3555206" cy="1881568"/>
          </a:xfrm>
          <a:prstGeom prst="rect">
            <a:avLst/>
          </a:prstGeom>
        </p:spPr>
      </p:pic>
      <p:sp>
        <p:nvSpPr>
          <p:cNvPr id="8" name="TextBox 7">
            <a:extLst>
              <a:ext uri="{FF2B5EF4-FFF2-40B4-BE49-F238E27FC236}">
                <a16:creationId xmlns:a16="http://schemas.microsoft.com/office/drawing/2014/main" id="{C2E15619-C31C-D9CF-4B78-0459BD147AD9}"/>
              </a:ext>
            </a:extLst>
          </p:cNvPr>
          <p:cNvSpPr txBox="1"/>
          <p:nvPr/>
        </p:nvSpPr>
        <p:spPr>
          <a:xfrm>
            <a:off x="1361201" y="2722229"/>
            <a:ext cx="1189749" cy="307777"/>
          </a:xfrm>
          <a:prstGeom prst="rect">
            <a:avLst/>
          </a:prstGeom>
          <a:noFill/>
        </p:spPr>
        <p:txBody>
          <a:bodyPr wrap="none" rtlCol="0">
            <a:spAutoFit/>
          </a:bodyPr>
          <a:lstStyle/>
          <a:p>
            <a:r>
              <a:rPr lang="en-US" dirty="0"/>
              <a:t>R Markdown</a:t>
            </a:r>
          </a:p>
        </p:txBody>
      </p:sp>
      <p:sp>
        <p:nvSpPr>
          <p:cNvPr id="9" name="TextBox 8">
            <a:extLst>
              <a:ext uri="{FF2B5EF4-FFF2-40B4-BE49-F238E27FC236}">
                <a16:creationId xmlns:a16="http://schemas.microsoft.com/office/drawing/2014/main" id="{4D2DF04B-35DF-AD53-96F1-C621F54596F8}"/>
              </a:ext>
            </a:extLst>
          </p:cNvPr>
          <p:cNvSpPr txBox="1"/>
          <p:nvPr/>
        </p:nvSpPr>
        <p:spPr>
          <a:xfrm>
            <a:off x="6036908" y="2722229"/>
            <a:ext cx="1646605" cy="307777"/>
          </a:xfrm>
          <a:prstGeom prst="rect">
            <a:avLst/>
          </a:prstGeom>
          <a:noFill/>
        </p:spPr>
        <p:txBody>
          <a:bodyPr wrap="none" rtlCol="0">
            <a:spAutoFit/>
          </a:bodyPr>
          <a:lstStyle/>
          <a:p>
            <a:r>
              <a:rPr lang="en-US" dirty="0"/>
              <a:t>Jupyter notebooks</a:t>
            </a:r>
          </a:p>
        </p:txBody>
      </p:sp>
    </p:spTree>
    <p:extLst>
      <p:ext uri="{BB962C8B-B14F-4D97-AF65-F5344CB8AC3E}">
        <p14:creationId xmlns:p14="http://schemas.microsoft.com/office/powerpoint/2010/main" val="3339694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Reproducibility</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864006"/>
            <a:ext cx="8520600" cy="3416400"/>
          </a:xfrm>
        </p:spPr>
        <p:txBody>
          <a:bodyPr/>
          <a:lstStyle/>
          <a:p>
            <a:r>
              <a:rPr lang="en-US" sz="1800" dirty="0"/>
              <a:t>Your tools/parameters/settings should all be stored in scripts</a:t>
            </a:r>
          </a:p>
          <a:p>
            <a:endParaRPr lang="en-US" sz="1800" dirty="0"/>
          </a:p>
          <a:p>
            <a:r>
              <a:rPr lang="en-US" sz="1800" dirty="0"/>
              <a:t>The ideal to aim for is that you could send someone a link to your data and scripts, and they could sit down, run it, and reproduce your figures/tables</a:t>
            </a:r>
          </a:p>
          <a:p>
            <a:pPr marL="101600" indent="0">
              <a:buNone/>
            </a:pPr>
            <a:endParaRPr lang="en-US" sz="1800" dirty="0"/>
          </a:p>
        </p:txBody>
      </p:sp>
      <p:pic>
        <p:nvPicPr>
          <p:cNvPr id="5" name="Picture 4">
            <a:extLst>
              <a:ext uri="{FF2B5EF4-FFF2-40B4-BE49-F238E27FC236}">
                <a16:creationId xmlns:a16="http://schemas.microsoft.com/office/drawing/2014/main" id="{1EEAB6E7-3C98-C63C-E812-43C8AD88CC28}"/>
              </a:ext>
            </a:extLst>
          </p:cNvPr>
          <p:cNvPicPr>
            <a:picLocks noChangeAspect="1"/>
          </p:cNvPicPr>
          <p:nvPr/>
        </p:nvPicPr>
        <p:blipFill>
          <a:blip r:embed="rId2"/>
          <a:stretch>
            <a:fillRect/>
          </a:stretch>
        </p:blipFill>
        <p:spPr>
          <a:xfrm>
            <a:off x="311700" y="-20800"/>
            <a:ext cx="7746449" cy="5164299"/>
          </a:xfrm>
          <a:prstGeom prst="rect">
            <a:avLst/>
          </a:prstGeom>
        </p:spPr>
      </p:pic>
    </p:spTree>
    <p:extLst>
      <p:ext uri="{BB962C8B-B14F-4D97-AF65-F5344CB8AC3E}">
        <p14:creationId xmlns:p14="http://schemas.microsoft.com/office/powerpoint/2010/main" val="105533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Picture 4" descr="A graph showing the cost per human genome&#10;&#10;Description automatically generated">
            <a:extLst>
              <a:ext uri="{FF2B5EF4-FFF2-40B4-BE49-F238E27FC236}">
                <a16:creationId xmlns:a16="http://schemas.microsoft.com/office/drawing/2014/main" id="{89663311-2DD1-9779-57E1-B39948704A81}"/>
              </a:ext>
            </a:extLst>
          </p:cNvPr>
          <p:cNvPicPr>
            <a:picLocks noChangeAspect="1"/>
          </p:cNvPicPr>
          <p:nvPr/>
        </p:nvPicPr>
        <p:blipFill>
          <a:blip r:embed="rId3"/>
          <a:stretch>
            <a:fillRect/>
          </a:stretch>
        </p:blipFill>
        <p:spPr>
          <a:xfrm>
            <a:off x="322200" y="181237"/>
            <a:ext cx="8499600" cy="4781025"/>
          </a:xfrm>
          <a:prstGeom prst="rect">
            <a:avLst/>
          </a:prstGeom>
        </p:spPr>
      </p:pic>
      <p:sp>
        <p:nvSpPr>
          <p:cNvPr id="3" name="Google Shape;124;p20">
            <a:extLst>
              <a:ext uri="{FF2B5EF4-FFF2-40B4-BE49-F238E27FC236}">
                <a16:creationId xmlns:a16="http://schemas.microsoft.com/office/drawing/2014/main" id="{2C29C341-1052-268D-8B2E-41330A462541}"/>
              </a:ext>
            </a:extLst>
          </p:cNvPr>
          <p:cNvSpPr/>
          <p:nvPr/>
        </p:nvSpPr>
        <p:spPr>
          <a:xfrm>
            <a:off x="2726922" y="822200"/>
            <a:ext cx="3310083" cy="3189360"/>
          </a:xfrm>
          <a:prstGeom prst="noSmoking">
            <a:avLst>
              <a:gd name="adj" fmla="val 18750"/>
            </a:avLst>
          </a:prstGeom>
          <a:solidFill>
            <a:srgbClr val="FF0000"/>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909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Reproducibility</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864006"/>
            <a:ext cx="8520600" cy="3416400"/>
          </a:xfrm>
        </p:spPr>
        <p:txBody>
          <a:bodyPr/>
          <a:lstStyle/>
          <a:p>
            <a:r>
              <a:rPr lang="en-US" sz="1800" dirty="0"/>
              <a:t>Your tools/parameters/settings should all be stored in scripts</a:t>
            </a:r>
          </a:p>
          <a:p>
            <a:endParaRPr lang="en-US" sz="1800" dirty="0"/>
          </a:p>
          <a:p>
            <a:r>
              <a:rPr lang="en-US" sz="1800" dirty="0"/>
              <a:t>The ideal to aim for is that you could send someone a link to your data and scripts, and they could sit down, run it, and reproduce your figures/tables</a:t>
            </a:r>
          </a:p>
          <a:p>
            <a:pPr marL="101600" indent="0">
              <a:buNone/>
            </a:pPr>
            <a:endParaRPr lang="en-US" sz="1800" dirty="0"/>
          </a:p>
        </p:txBody>
      </p:sp>
      <p:pic>
        <p:nvPicPr>
          <p:cNvPr id="6" name="Picture 5">
            <a:extLst>
              <a:ext uri="{FF2B5EF4-FFF2-40B4-BE49-F238E27FC236}">
                <a16:creationId xmlns:a16="http://schemas.microsoft.com/office/drawing/2014/main" id="{D2E94B43-65CD-34AF-334C-32DB260A51F2}"/>
              </a:ext>
            </a:extLst>
          </p:cNvPr>
          <p:cNvPicPr>
            <a:picLocks noChangeAspect="1"/>
          </p:cNvPicPr>
          <p:nvPr/>
        </p:nvPicPr>
        <p:blipFill>
          <a:blip r:embed="rId2"/>
          <a:stretch>
            <a:fillRect/>
          </a:stretch>
        </p:blipFill>
        <p:spPr>
          <a:xfrm>
            <a:off x="608960" y="170130"/>
            <a:ext cx="7772400" cy="4803240"/>
          </a:xfrm>
          <a:prstGeom prst="rect">
            <a:avLst/>
          </a:prstGeom>
        </p:spPr>
      </p:pic>
    </p:spTree>
    <p:extLst>
      <p:ext uri="{BB962C8B-B14F-4D97-AF65-F5344CB8AC3E}">
        <p14:creationId xmlns:p14="http://schemas.microsoft.com/office/powerpoint/2010/main" val="1826367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to my data after analysis?</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p:txBody>
          <a:bodyPr/>
          <a:lstStyle/>
          <a:p>
            <a:r>
              <a:rPr lang="en-US" dirty="0"/>
              <a:t>Journals will not publish data that isn’t accessible</a:t>
            </a:r>
          </a:p>
          <a:p>
            <a:pPr lvl="1"/>
            <a:r>
              <a:rPr lang="en-US" dirty="0"/>
              <a:t>NOT just “Available upon reasonable request”!</a:t>
            </a:r>
          </a:p>
          <a:p>
            <a:endParaRPr lang="en-US" dirty="0"/>
          </a:p>
          <a:p>
            <a:r>
              <a:rPr lang="en-US" dirty="0"/>
              <a:t>Every NIH grant now requires a Data Sharing plan</a:t>
            </a:r>
          </a:p>
          <a:p>
            <a:endParaRPr lang="en-US" dirty="0"/>
          </a:p>
          <a:p>
            <a:r>
              <a:rPr lang="en-US" dirty="0"/>
              <a:t>Covers more than just sequence data – gel images, textual qPCR readouts, flow plots/data, etc</a:t>
            </a:r>
          </a:p>
          <a:p>
            <a:endParaRPr lang="en-US" dirty="0"/>
          </a:p>
          <a:p>
            <a:r>
              <a:rPr lang="en-US" dirty="0"/>
              <a:t>Needs to go into a repository</a:t>
            </a:r>
          </a:p>
        </p:txBody>
      </p:sp>
    </p:spTree>
    <p:extLst>
      <p:ext uri="{BB962C8B-B14F-4D97-AF65-F5344CB8AC3E}">
        <p14:creationId xmlns:p14="http://schemas.microsoft.com/office/powerpoint/2010/main" val="3241781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FAIR principles of data management and stewardship </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226859" y="1510675"/>
            <a:ext cx="8520600" cy="3416400"/>
          </a:xfrm>
        </p:spPr>
        <p:txBody>
          <a:bodyPr/>
          <a:lstStyle/>
          <a:p>
            <a:r>
              <a:rPr lang="en-US" dirty="0"/>
              <a:t>Findable</a:t>
            </a:r>
          </a:p>
          <a:p>
            <a:endParaRPr lang="en-US" dirty="0"/>
          </a:p>
          <a:p>
            <a:r>
              <a:rPr lang="en-US" dirty="0"/>
              <a:t>Accessible</a:t>
            </a:r>
          </a:p>
          <a:p>
            <a:endParaRPr lang="en-US" dirty="0"/>
          </a:p>
          <a:p>
            <a:r>
              <a:rPr lang="en-US" dirty="0"/>
              <a:t>Interoperable</a:t>
            </a:r>
          </a:p>
          <a:p>
            <a:endParaRPr lang="en-US" dirty="0"/>
          </a:p>
          <a:p>
            <a:r>
              <a:rPr lang="en-US" dirty="0"/>
              <a:t>Reproducible</a:t>
            </a:r>
          </a:p>
        </p:txBody>
      </p:sp>
    </p:spTree>
    <p:extLst>
      <p:ext uri="{BB962C8B-B14F-4D97-AF65-F5344CB8AC3E}">
        <p14:creationId xmlns:p14="http://schemas.microsoft.com/office/powerpoint/2010/main" val="3524310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a:xfrm>
            <a:off x="311700" y="120732"/>
            <a:ext cx="8520600" cy="572700"/>
          </a:xfrm>
        </p:spPr>
        <p:txBody>
          <a:bodyPr/>
          <a:lstStyle/>
          <a:p>
            <a:r>
              <a:rPr lang="en-US" dirty="0"/>
              <a:t>Examples of good places to deposit data</a:t>
            </a:r>
          </a:p>
        </p:txBody>
      </p:sp>
      <p:sp>
        <p:nvSpPr>
          <p:cNvPr id="3" name="Text Placeholder 2">
            <a:extLst>
              <a:ext uri="{FF2B5EF4-FFF2-40B4-BE49-F238E27FC236}">
                <a16:creationId xmlns:a16="http://schemas.microsoft.com/office/drawing/2014/main" id="{E29FE90B-47AE-52B7-CC81-907AC43AABB6}"/>
              </a:ext>
            </a:extLst>
          </p:cNvPr>
          <p:cNvSpPr>
            <a:spLocks noGrp="1"/>
          </p:cNvSpPr>
          <p:nvPr>
            <p:ph type="body" idx="1"/>
          </p:nvPr>
        </p:nvSpPr>
        <p:spPr>
          <a:xfrm>
            <a:off x="311700" y="789125"/>
            <a:ext cx="8520600" cy="3416400"/>
          </a:xfrm>
        </p:spPr>
        <p:txBody>
          <a:bodyPr/>
          <a:lstStyle/>
          <a:p>
            <a:r>
              <a:rPr lang="en-US" sz="1800" dirty="0"/>
              <a:t>NCBI repositories</a:t>
            </a:r>
          </a:p>
          <a:p>
            <a:pPr lvl="1"/>
            <a:r>
              <a:rPr lang="en-US" sz="1400" dirty="0"/>
              <a:t>SRA – Short Read Archive</a:t>
            </a:r>
          </a:p>
          <a:p>
            <a:pPr lvl="1"/>
            <a:r>
              <a:rPr lang="en-US" sz="1400" dirty="0"/>
              <a:t>dbGaP – front-end/access control for human data in SRA</a:t>
            </a:r>
          </a:p>
          <a:p>
            <a:pPr lvl="1"/>
            <a:r>
              <a:rPr lang="en-US" sz="1400" dirty="0"/>
              <a:t>GEO – rich metadata associated with experiments (RNA, scRNA, arrays, etc)</a:t>
            </a:r>
          </a:p>
          <a:p>
            <a:endParaRPr lang="en-US" sz="1800" dirty="0"/>
          </a:p>
          <a:p>
            <a:r>
              <a:rPr lang="en-US" sz="1800" dirty="0"/>
              <a:t>Organism specific repos (Flybase, etc)</a:t>
            </a:r>
          </a:p>
          <a:p>
            <a:endParaRPr lang="en-US" sz="1800" dirty="0"/>
          </a:p>
          <a:p>
            <a:r>
              <a:rPr lang="en-US" sz="1800" dirty="0"/>
              <a:t>General data repos that assign a doi (zenodo.org)</a:t>
            </a:r>
          </a:p>
          <a:p>
            <a:endParaRPr lang="en-US" sz="1800" dirty="0"/>
          </a:p>
          <a:p>
            <a:r>
              <a:rPr lang="en-US" sz="1800" dirty="0"/>
              <a:t>Institutional repositories – your university library probably runs one</a:t>
            </a:r>
          </a:p>
          <a:p>
            <a:endParaRPr lang="en-US" sz="1800" dirty="0"/>
          </a:p>
          <a:p>
            <a:r>
              <a:rPr lang="en-US" sz="1800" b="1" dirty="0"/>
              <a:t>NOT</a:t>
            </a:r>
            <a:r>
              <a:rPr lang="en-US" sz="1800" dirty="0"/>
              <a:t> a lab website or a Google bucket (what happens in 5 years?)</a:t>
            </a:r>
          </a:p>
        </p:txBody>
      </p:sp>
    </p:spTree>
    <p:extLst>
      <p:ext uri="{BB962C8B-B14F-4D97-AF65-F5344CB8AC3E}">
        <p14:creationId xmlns:p14="http://schemas.microsoft.com/office/powerpoint/2010/main" val="2036488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a:xfrm>
            <a:off x="182887" y="0"/>
            <a:ext cx="8520600" cy="572700"/>
          </a:xfrm>
        </p:spPr>
        <p:txBody>
          <a:bodyPr/>
          <a:lstStyle/>
          <a:p>
            <a:r>
              <a:rPr lang="en-US" dirty="0"/>
              <a:t>What happens when this works well?</a:t>
            </a:r>
          </a:p>
        </p:txBody>
      </p:sp>
      <p:pic>
        <p:nvPicPr>
          <p:cNvPr id="4" name="Picture 3" descr="A screenshot of a computer&#10;&#10;Description automatically generated">
            <a:extLst>
              <a:ext uri="{FF2B5EF4-FFF2-40B4-BE49-F238E27FC236}">
                <a16:creationId xmlns:a16="http://schemas.microsoft.com/office/drawing/2014/main" id="{95F55A21-7E83-5B59-7D0F-A27F3DA304BB}"/>
              </a:ext>
            </a:extLst>
          </p:cNvPr>
          <p:cNvPicPr>
            <a:picLocks noChangeAspect="1"/>
          </p:cNvPicPr>
          <p:nvPr/>
        </p:nvPicPr>
        <p:blipFill>
          <a:blip r:embed="rId2"/>
          <a:stretch>
            <a:fillRect/>
          </a:stretch>
        </p:blipFill>
        <p:spPr>
          <a:xfrm>
            <a:off x="311700" y="874205"/>
            <a:ext cx="4131487" cy="4184454"/>
          </a:xfrm>
          <a:prstGeom prst="rect">
            <a:avLst/>
          </a:prstGeom>
        </p:spPr>
      </p:pic>
      <p:pic>
        <p:nvPicPr>
          <p:cNvPr id="6" name="Picture 5" descr="A screenshot of a list of research papers&#10;&#10;Description automatically generated">
            <a:extLst>
              <a:ext uri="{FF2B5EF4-FFF2-40B4-BE49-F238E27FC236}">
                <a16:creationId xmlns:a16="http://schemas.microsoft.com/office/drawing/2014/main" id="{30983DA5-52A2-2A73-D8AD-9DDA65E1A50D}"/>
              </a:ext>
            </a:extLst>
          </p:cNvPr>
          <p:cNvPicPr>
            <a:picLocks noChangeAspect="1"/>
          </p:cNvPicPr>
          <p:nvPr/>
        </p:nvPicPr>
        <p:blipFill>
          <a:blip r:embed="rId3"/>
          <a:stretch>
            <a:fillRect/>
          </a:stretch>
        </p:blipFill>
        <p:spPr>
          <a:xfrm>
            <a:off x="4572000" y="874205"/>
            <a:ext cx="4473471" cy="4048550"/>
          </a:xfrm>
          <a:prstGeom prst="rect">
            <a:avLst/>
          </a:prstGeom>
        </p:spPr>
      </p:pic>
    </p:spTree>
    <p:extLst>
      <p:ext uri="{BB962C8B-B14F-4D97-AF65-F5344CB8AC3E}">
        <p14:creationId xmlns:p14="http://schemas.microsoft.com/office/powerpoint/2010/main" val="510169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when this works well?</a:t>
            </a:r>
          </a:p>
        </p:txBody>
      </p:sp>
      <p:pic>
        <p:nvPicPr>
          <p:cNvPr id="8" name="Picture 7">
            <a:extLst>
              <a:ext uri="{FF2B5EF4-FFF2-40B4-BE49-F238E27FC236}">
                <a16:creationId xmlns:a16="http://schemas.microsoft.com/office/drawing/2014/main" id="{76ABF1D8-E93A-5867-F433-A003E892421B}"/>
              </a:ext>
            </a:extLst>
          </p:cNvPr>
          <p:cNvPicPr>
            <a:picLocks noChangeAspect="1"/>
          </p:cNvPicPr>
          <p:nvPr/>
        </p:nvPicPr>
        <p:blipFill>
          <a:blip r:embed="rId3"/>
          <a:stretch>
            <a:fillRect/>
          </a:stretch>
        </p:blipFill>
        <p:spPr>
          <a:xfrm>
            <a:off x="142017" y="927037"/>
            <a:ext cx="6994073" cy="3720377"/>
          </a:xfrm>
          <a:prstGeom prst="rect">
            <a:avLst/>
          </a:prstGeom>
        </p:spPr>
      </p:pic>
      <p:sp>
        <p:nvSpPr>
          <p:cNvPr id="3" name="TextBox 2">
            <a:extLst>
              <a:ext uri="{FF2B5EF4-FFF2-40B4-BE49-F238E27FC236}">
                <a16:creationId xmlns:a16="http://schemas.microsoft.com/office/drawing/2014/main" id="{B49CE139-9ED6-B6CC-BD3B-0A5D10A32630}"/>
              </a:ext>
            </a:extLst>
          </p:cNvPr>
          <p:cNvSpPr txBox="1"/>
          <p:nvPr/>
        </p:nvSpPr>
        <p:spPr>
          <a:xfrm>
            <a:off x="7258639" y="867266"/>
            <a:ext cx="1743344" cy="3539430"/>
          </a:xfrm>
          <a:prstGeom prst="rect">
            <a:avLst/>
          </a:prstGeom>
          <a:noFill/>
        </p:spPr>
        <p:txBody>
          <a:bodyPr wrap="square" rtlCol="0">
            <a:spAutoFit/>
          </a:bodyPr>
          <a:lstStyle/>
          <a:p>
            <a:r>
              <a:rPr lang="en-US" dirty="0"/>
              <a:t>BioData Catalyst  </a:t>
            </a:r>
          </a:p>
          <a:p>
            <a:endParaRPr lang="en-US" dirty="0"/>
          </a:p>
          <a:p>
            <a:pPr marL="285750" indent="-285750">
              <a:buFont typeface="Arial" panose="020B0604020202020204" pitchFamily="34" charset="0"/>
              <a:buChar char="•"/>
            </a:pPr>
            <a:r>
              <a:rPr lang="en-US" dirty="0"/>
              <a:t>Funded by NHBLI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cloud-based ecosystem where analytical tools and data are stored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One of NHLBI’s data repositories</a:t>
            </a:r>
          </a:p>
          <a:p>
            <a:endParaRPr lang="en-US" dirty="0"/>
          </a:p>
          <a:p>
            <a:endParaRPr lang="en-US" dirty="0"/>
          </a:p>
        </p:txBody>
      </p:sp>
    </p:spTree>
    <p:extLst>
      <p:ext uri="{BB962C8B-B14F-4D97-AF65-F5344CB8AC3E}">
        <p14:creationId xmlns:p14="http://schemas.microsoft.com/office/powerpoint/2010/main" val="1609581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when this works well?</a:t>
            </a:r>
          </a:p>
        </p:txBody>
      </p:sp>
      <p:pic>
        <p:nvPicPr>
          <p:cNvPr id="8" name="Picture 7">
            <a:extLst>
              <a:ext uri="{FF2B5EF4-FFF2-40B4-BE49-F238E27FC236}">
                <a16:creationId xmlns:a16="http://schemas.microsoft.com/office/drawing/2014/main" id="{76ABF1D8-E93A-5867-F433-A003E892421B}"/>
              </a:ext>
            </a:extLst>
          </p:cNvPr>
          <p:cNvPicPr>
            <a:picLocks noChangeAspect="1"/>
          </p:cNvPicPr>
          <p:nvPr/>
        </p:nvPicPr>
        <p:blipFill>
          <a:blip r:embed="rId2"/>
          <a:stretch>
            <a:fillRect/>
          </a:stretch>
        </p:blipFill>
        <p:spPr>
          <a:xfrm>
            <a:off x="311700" y="1285918"/>
            <a:ext cx="1978213" cy="1085143"/>
          </a:xfrm>
          <a:prstGeom prst="rect">
            <a:avLst/>
          </a:prstGeom>
        </p:spPr>
      </p:pic>
      <p:pic>
        <p:nvPicPr>
          <p:cNvPr id="4" name="Picture 3">
            <a:extLst>
              <a:ext uri="{FF2B5EF4-FFF2-40B4-BE49-F238E27FC236}">
                <a16:creationId xmlns:a16="http://schemas.microsoft.com/office/drawing/2014/main" id="{78396D74-73EC-F0A0-FC2C-8D446BD3DEE4}"/>
              </a:ext>
            </a:extLst>
          </p:cNvPr>
          <p:cNvPicPr>
            <a:picLocks noChangeAspect="1"/>
          </p:cNvPicPr>
          <p:nvPr/>
        </p:nvPicPr>
        <p:blipFill>
          <a:blip r:embed="rId3"/>
          <a:stretch>
            <a:fillRect/>
          </a:stretch>
        </p:blipFill>
        <p:spPr>
          <a:xfrm>
            <a:off x="2601246" y="1285918"/>
            <a:ext cx="6383265" cy="3490290"/>
          </a:xfrm>
          <a:prstGeom prst="rect">
            <a:avLst/>
          </a:prstGeom>
        </p:spPr>
      </p:pic>
      <p:sp>
        <p:nvSpPr>
          <p:cNvPr id="3" name="TextBox 2">
            <a:extLst>
              <a:ext uri="{FF2B5EF4-FFF2-40B4-BE49-F238E27FC236}">
                <a16:creationId xmlns:a16="http://schemas.microsoft.com/office/drawing/2014/main" id="{AB402632-8D33-DE8F-506E-F79F0302839E}"/>
              </a:ext>
            </a:extLst>
          </p:cNvPr>
          <p:cNvSpPr txBox="1"/>
          <p:nvPr/>
        </p:nvSpPr>
        <p:spPr>
          <a:xfrm>
            <a:off x="139700" y="2571750"/>
            <a:ext cx="2305879" cy="267765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A workflow was uploaded to dockstore </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solidFill>
                  <a:schemeClr val="tx1"/>
                </a:solidFill>
                <a:latin typeface="+mj-lt"/>
              </a:rPr>
              <a:t>Dockstore is a resource to s</a:t>
            </a:r>
            <a:r>
              <a:rPr lang="en-US" b="0" i="0" u="none" strike="noStrike" dirty="0">
                <a:solidFill>
                  <a:schemeClr val="tx1"/>
                </a:solidFill>
                <a:effectLst/>
                <a:latin typeface="+mj-lt"/>
              </a:rPr>
              <a:t>hare and reuse workflows and tools in a way that makes the tools  machine readable and runnable in a variety of environments.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42226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when this works well?</a:t>
            </a:r>
          </a:p>
        </p:txBody>
      </p:sp>
      <p:pic>
        <p:nvPicPr>
          <p:cNvPr id="8" name="Picture 7">
            <a:extLst>
              <a:ext uri="{FF2B5EF4-FFF2-40B4-BE49-F238E27FC236}">
                <a16:creationId xmlns:a16="http://schemas.microsoft.com/office/drawing/2014/main" id="{76ABF1D8-E93A-5867-F433-A003E892421B}"/>
              </a:ext>
            </a:extLst>
          </p:cNvPr>
          <p:cNvPicPr>
            <a:picLocks noChangeAspect="1"/>
          </p:cNvPicPr>
          <p:nvPr/>
        </p:nvPicPr>
        <p:blipFill>
          <a:blip r:embed="rId2"/>
          <a:stretch>
            <a:fillRect/>
          </a:stretch>
        </p:blipFill>
        <p:spPr>
          <a:xfrm>
            <a:off x="311700" y="1285918"/>
            <a:ext cx="1978213" cy="1085143"/>
          </a:xfrm>
          <a:prstGeom prst="rect">
            <a:avLst/>
          </a:prstGeom>
        </p:spPr>
      </p:pic>
      <p:pic>
        <p:nvPicPr>
          <p:cNvPr id="4" name="Picture 3">
            <a:extLst>
              <a:ext uri="{FF2B5EF4-FFF2-40B4-BE49-F238E27FC236}">
                <a16:creationId xmlns:a16="http://schemas.microsoft.com/office/drawing/2014/main" id="{78396D74-73EC-F0A0-FC2C-8D446BD3DEE4}"/>
              </a:ext>
            </a:extLst>
          </p:cNvPr>
          <p:cNvPicPr>
            <a:picLocks noChangeAspect="1"/>
          </p:cNvPicPr>
          <p:nvPr/>
        </p:nvPicPr>
        <p:blipFill>
          <a:blip r:embed="rId3"/>
          <a:stretch>
            <a:fillRect/>
          </a:stretch>
        </p:blipFill>
        <p:spPr>
          <a:xfrm>
            <a:off x="7006298" y="1254049"/>
            <a:ext cx="1978213" cy="1081662"/>
          </a:xfrm>
          <a:prstGeom prst="rect">
            <a:avLst/>
          </a:prstGeom>
        </p:spPr>
      </p:pic>
      <p:pic>
        <p:nvPicPr>
          <p:cNvPr id="5" name="Picture 4">
            <a:extLst>
              <a:ext uri="{FF2B5EF4-FFF2-40B4-BE49-F238E27FC236}">
                <a16:creationId xmlns:a16="http://schemas.microsoft.com/office/drawing/2014/main" id="{B835EC9B-4C20-D210-A57F-5A5F9ECCC7CA}"/>
              </a:ext>
            </a:extLst>
          </p:cNvPr>
          <p:cNvPicPr>
            <a:picLocks noChangeAspect="1"/>
          </p:cNvPicPr>
          <p:nvPr/>
        </p:nvPicPr>
        <p:blipFill>
          <a:blip r:embed="rId4"/>
          <a:stretch>
            <a:fillRect/>
          </a:stretch>
        </p:blipFill>
        <p:spPr>
          <a:xfrm>
            <a:off x="1560327" y="919958"/>
            <a:ext cx="6297740" cy="3454079"/>
          </a:xfrm>
          <a:prstGeom prst="rect">
            <a:avLst/>
          </a:prstGeom>
        </p:spPr>
      </p:pic>
      <p:sp>
        <p:nvSpPr>
          <p:cNvPr id="3" name="TextBox 2">
            <a:extLst>
              <a:ext uri="{FF2B5EF4-FFF2-40B4-BE49-F238E27FC236}">
                <a16:creationId xmlns:a16="http://schemas.microsoft.com/office/drawing/2014/main" id="{10D4F2F9-93D5-97B7-96C4-1A56F7A77418}"/>
              </a:ext>
            </a:extLst>
          </p:cNvPr>
          <p:cNvSpPr txBox="1"/>
          <p:nvPr/>
        </p:nvSpPr>
        <p:spPr>
          <a:xfrm>
            <a:off x="0" y="2571750"/>
            <a:ext cx="1494845" cy="2462213"/>
          </a:xfrm>
          <a:prstGeom prst="rect">
            <a:avLst/>
          </a:prstGeom>
          <a:noFill/>
        </p:spPr>
        <p:txBody>
          <a:bodyPr wrap="square" rtlCol="0">
            <a:spAutoFit/>
          </a:bodyPr>
          <a:lstStyle/>
          <a:p>
            <a:pPr marL="285750" indent="-285750">
              <a:buFont typeface="Arial" panose="020B0604020202020204" pitchFamily="34" charset="0"/>
              <a:buChar char="•"/>
            </a:pPr>
            <a:r>
              <a:rPr lang="en-US" dirty="0"/>
              <a:t>The jobs were then parallelized on the cloud using Terra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Terra is a cloud based resource for data analysis </a:t>
            </a:r>
          </a:p>
        </p:txBody>
      </p:sp>
    </p:spTree>
    <p:extLst>
      <p:ext uri="{BB962C8B-B14F-4D97-AF65-F5344CB8AC3E}">
        <p14:creationId xmlns:p14="http://schemas.microsoft.com/office/powerpoint/2010/main" val="343303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ED74-4F88-9681-350D-F7E1BFD23B53}"/>
              </a:ext>
            </a:extLst>
          </p:cNvPr>
          <p:cNvSpPr>
            <a:spLocks noGrp="1"/>
          </p:cNvSpPr>
          <p:nvPr>
            <p:ph type="title"/>
          </p:nvPr>
        </p:nvSpPr>
        <p:spPr/>
        <p:txBody>
          <a:bodyPr/>
          <a:lstStyle/>
          <a:p>
            <a:r>
              <a:rPr lang="en-US" dirty="0"/>
              <a:t>What happens when this works well?</a:t>
            </a:r>
          </a:p>
        </p:txBody>
      </p:sp>
      <p:pic>
        <p:nvPicPr>
          <p:cNvPr id="8" name="Picture 7">
            <a:extLst>
              <a:ext uri="{FF2B5EF4-FFF2-40B4-BE49-F238E27FC236}">
                <a16:creationId xmlns:a16="http://schemas.microsoft.com/office/drawing/2014/main" id="{76ABF1D8-E93A-5867-F433-A003E892421B}"/>
              </a:ext>
            </a:extLst>
          </p:cNvPr>
          <p:cNvPicPr>
            <a:picLocks noChangeAspect="1"/>
          </p:cNvPicPr>
          <p:nvPr/>
        </p:nvPicPr>
        <p:blipFill>
          <a:blip r:embed="rId2"/>
          <a:stretch>
            <a:fillRect/>
          </a:stretch>
        </p:blipFill>
        <p:spPr>
          <a:xfrm>
            <a:off x="311700" y="1285918"/>
            <a:ext cx="1978213" cy="1085143"/>
          </a:xfrm>
          <a:prstGeom prst="rect">
            <a:avLst/>
          </a:prstGeom>
        </p:spPr>
      </p:pic>
      <p:pic>
        <p:nvPicPr>
          <p:cNvPr id="4" name="Picture 3">
            <a:extLst>
              <a:ext uri="{FF2B5EF4-FFF2-40B4-BE49-F238E27FC236}">
                <a16:creationId xmlns:a16="http://schemas.microsoft.com/office/drawing/2014/main" id="{78396D74-73EC-F0A0-FC2C-8D446BD3DEE4}"/>
              </a:ext>
            </a:extLst>
          </p:cNvPr>
          <p:cNvPicPr>
            <a:picLocks noChangeAspect="1"/>
          </p:cNvPicPr>
          <p:nvPr/>
        </p:nvPicPr>
        <p:blipFill>
          <a:blip r:embed="rId3"/>
          <a:stretch>
            <a:fillRect/>
          </a:stretch>
        </p:blipFill>
        <p:spPr>
          <a:xfrm>
            <a:off x="7006298" y="1254049"/>
            <a:ext cx="1978213" cy="1081662"/>
          </a:xfrm>
          <a:prstGeom prst="rect">
            <a:avLst/>
          </a:prstGeom>
        </p:spPr>
      </p:pic>
      <p:pic>
        <p:nvPicPr>
          <p:cNvPr id="5" name="Picture 4">
            <a:extLst>
              <a:ext uri="{FF2B5EF4-FFF2-40B4-BE49-F238E27FC236}">
                <a16:creationId xmlns:a16="http://schemas.microsoft.com/office/drawing/2014/main" id="{B835EC9B-4C20-D210-A57F-5A5F9ECCC7CA}"/>
              </a:ext>
            </a:extLst>
          </p:cNvPr>
          <p:cNvPicPr>
            <a:picLocks noChangeAspect="1"/>
          </p:cNvPicPr>
          <p:nvPr/>
        </p:nvPicPr>
        <p:blipFill>
          <a:blip r:embed="rId4"/>
          <a:stretch>
            <a:fillRect/>
          </a:stretch>
        </p:blipFill>
        <p:spPr>
          <a:xfrm>
            <a:off x="3716427" y="1313729"/>
            <a:ext cx="1863356" cy="1021982"/>
          </a:xfrm>
          <a:prstGeom prst="rect">
            <a:avLst/>
          </a:prstGeom>
        </p:spPr>
      </p:pic>
      <p:cxnSp>
        <p:nvCxnSpPr>
          <p:cNvPr id="6" name="Straight Arrow Connector 5">
            <a:extLst>
              <a:ext uri="{FF2B5EF4-FFF2-40B4-BE49-F238E27FC236}">
                <a16:creationId xmlns:a16="http://schemas.microsoft.com/office/drawing/2014/main" id="{715C2076-B439-6CF1-9F8A-A631059DCBC6}"/>
              </a:ext>
            </a:extLst>
          </p:cNvPr>
          <p:cNvCxnSpPr/>
          <p:nvPr/>
        </p:nvCxnSpPr>
        <p:spPr>
          <a:xfrm>
            <a:off x="2413591" y="1794880"/>
            <a:ext cx="1031358" cy="0"/>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FE02819-C004-BCD9-D358-15E4B47F6459}"/>
              </a:ext>
            </a:extLst>
          </p:cNvPr>
          <p:cNvCxnSpPr>
            <a:cxnSpLocks/>
          </p:cNvCxnSpPr>
          <p:nvPr/>
        </p:nvCxnSpPr>
        <p:spPr>
          <a:xfrm flipH="1">
            <a:off x="5734493" y="1826242"/>
            <a:ext cx="1187302" cy="0"/>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1828A42-A95F-3EA3-755E-2AA8ACFD0C38}"/>
              </a:ext>
            </a:extLst>
          </p:cNvPr>
          <p:cNvCxnSpPr>
            <a:cxnSpLocks/>
          </p:cNvCxnSpPr>
          <p:nvPr/>
        </p:nvCxnSpPr>
        <p:spPr>
          <a:xfrm>
            <a:off x="4648105" y="2571750"/>
            <a:ext cx="0" cy="6335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D34B824-F0BF-A7A5-175C-D4723AC62A44}"/>
              </a:ext>
            </a:extLst>
          </p:cNvPr>
          <p:cNvSpPr txBox="1"/>
          <p:nvPr/>
        </p:nvSpPr>
        <p:spPr>
          <a:xfrm>
            <a:off x="2544003" y="3535508"/>
            <a:ext cx="4208203" cy="707886"/>
          </a:xfrm>
          <a:prstGeom prst="rect">
            <a:avLst/>
          </a:prstGeom>
          <a:noFill/>
        </p:spPr>
        <p:txBody>
          <a:bodyPr wrap="none" rtlCol="0">
            <a:spAutoFit/>
          </a:bodyPr>
          <a:lstStyle/>
          <a:p>
            <a:pPr algn="ctr"/>
            <a:r>
              <a:rPr lang="en-US" sz="2000" dirty="0"/>
              <a:t>Analysis results for &gt;50,000 Whole </a:t>
            </a:r>
          </a:p>
          <a:p>
            <a:pPr algn="ctr"/>
            <a:r>
              <a:rPr lang="en-US" sz="2000" dirty="0"/>
              <a:t>Genome Samples in a few hours</a:t>
            </a:r>
          </a:p>
        </p:txBody>
      </p:sp>
    </p:spTree>
    <p:extLst>
      <p:ext uri="{BB962C8B-B14F-4D97-AF65-F5344CB8AC3E}">
        <p14:creationId xmlns:p14="http://schemas.microsoft.com/office/powerpoint/2010/main" val="49296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Laptop</a:t>
            </a:r>
          </a:p>
          <a:p>
            <a:pPr lvl="1"/>
            <a:r>
              <a:rPr lang="en-US" dirty="0"/>
              <a:t>Pro: Easy – it’s sitting in front of you!</a:t>
            </a:r>
          </a:p>
          <a:p>
            <a:pPr lvl="1"/>
            <a:r>
              <a:rPr lang="en-US" dirty="0"/>
              <a:t>Pro: You have root access (can install anything you need)</a:t>
            </a:r>
          </a:p>
          <a:p>
            <a:pPr lvl="1"/>
            <a:endParaRPr lang="en-US" dirty="0"/>
          </a:p>
          <a:p>
            <a:pPr lvl="1"/>
            <a:r>
              <a:rPr lang="en-US" dirty="0"/>
              <a:t>Con: Power is limited – number of cores, amount of RAM</a:t>
            </a:r>
          </a:p>
          <a:p>
            <a:pPr lvl="1"/>
            <a:r>
              <a:rPr lang="en-US" dirty="0"/>
              <a:t>Con: amount of disk is limited (a single WGS experiment can be &gt;50 Gb)</a:t>
            </a:r>
          </a:p>
          <a:p>
            <a:pPr lvl="1"/>
            <a:r>
              <a:rPr lang="en-US" dirty="0"/>
              <a:t>Con: what if it’s stolen? (you _do_ have automatic backups, right?!)</a:t>
            </a:r>
          </a:p>
          <a:p>
            <a:pPr lvl="1"/>
            <a:r>
              <a:rPr lang="en-US" dirty="0"/>
              <a:t>Con: what happens when you close the lid?</a:t>
            </a:r>
          </a:p>
          <a:p>
            <a:pPr lvl="1"/>
            <a:endParaRPr lang="en-US" dirty="0"/>
          </a:p>
        </p:txBody>
      </p:sp>
      <p:pic>
        <p:nvPicPr>
          <p:cNvPr id="5" name="Picture 4">
            <a:extLst>
              <a:ext uri="{FF2B5EF4-FFF2-40B4-BE49-F238E27FC236}">
                <a16:creationId xmlns:a16="http://schemas.microsoft.com/office/drawing/2014/main" id="{ED9DFCB4-1C60-E611-0E71-885341667040}"/>
              </a:ext>
            </a:extLst>
          </p:cNvPr>
          <p:cNvPicPr>
            <a:picLocks noChangeAspect="1"/>
          </p:cNvPicPr>
          <p:nvPr/>
        </p:nvPicPr>
        <p:blipFill>
          <a:blip r:embed="rId2"/>
          <a:stretch>
            <a:fillRect/>
          </a:stretch>
        </p:blipFill>
        <p:spPr>
          <a:xfrm flipH="1">
            <a:off x="6988629" y="922564"/>
            <a:ext cx="1649186" cy="1649186"/>
          </a:xfrm>
          <a:prstGeom prst="rect">
            <a:avLst/>
          </a:prstGeom>
        </p:spPr>
      </p:pic>
    </p:spTree>
    <p:extLst>
      <p:ext uri="{BB962C8B-B14F-4D97-AF65-F5344CB8AC3E}">
        <p14:creationId xmlns:p14="http://schemas.microsoft.com/office/powerpoint/2010/main" val="3193448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blip>
          <a:stretch>
            <a:fillRect/>
          </a:stretch>
        </p:blipFill>
        <p:spPr>
          <a:xfrm>
            <a:off x="164383" y="1"/>
            <a:ext cx="5135204" cy="3116826"/>
          </a:xfrm>
          <a:prstGeom prst="rect">
            <a:avLst/>
          </a:prstGeom>
          <a:noFill/>
          <a:ln>
            <a:noFill/>
          </a:ln>
        </p:spPr>
      </p:pic>
      <p:sp>
        <p:nvSpPr>
          <p:cNvPr id="3" name="TextBox 2">
            <a:extLst>
              <a:ext uri="{FF2B5EF4-FFF2-40B4-BE49-F238E27FC236}">
                <a16:creationId xmlns:a16="http://schemas.microsoft.com/office/drawing/2014/main" id="{8FBF741D-4245-A07D-604B-0D3A7C43E8C1}"/>
              </a:ext>
            </a:extLst>
          </p:cNvPr>
          <p:cNvSpPr txBox="1"/>
          <p:nvPr/>
        </p:nvSpPr>
        <p:spPr>
          <a:xfrm>
            <a:off x="331587" y="3293811"/>
            <a:ext cx="8107200" cy="2000548"/>
          </a:xfrm>
          <a:prstGeom prst="rect">
            <a:avLst/>
          </a:prstGeom>
          <a:noFill/>
        </p:spPr>
        <p:txBody>
          <a:bodyPr wrap="square" rtlCol="0">
            <a:spAutoFit/>
          </a:bodyPr>
          <a:lstStyle/>
          <a:p>
            <a:pPr marL="285750" indent="-285750">
              <a:buFont typeface="Arial" panose="020B0604020202020204" pitchFamily="34" charset="0"/>
              <a:buChar char="•"/>
            </a:pPr>
            <a:r>
              <a:rPr lang="en-US" sz="1100" dirty="0"/>
              <a:t>Petti et al. 2019 – A General Approach for Detecting Expressed Mutations in AML Cells Using Single Cell RNA Sequencing</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Gomez et al. 2023 - </a:t>
            </a:r>
            <a:r>
              <a:rPr lang="en-US" sz="1100" dirty="0">
                <a:solidFill>
                  <a:srgbClr val="000000"/>
                </a:solidFill>
                <a:effectLst/>
                <a:latin typeface="Arial" panose="020B0604020202020204" pitchFamily="34" charset="0"/>
              </a:rPr>
              <a:t>Ultra-Deep Sequencing Reveals the Mutational Landscape of Classical Hodgkin</a:t>
            </a:r>
            <a:r>
              <a:rPr lang="en-US" sz="1100" dirty="0">
                <a:latin typeface="Arial" panose="020B0604020202020204" pitchFamily="34" charset="0"/>
              </a:rPr>
              <a:t> </a:t>
            </a:r>
            <a:r>
              <a:rPr lang="en-US" sz="1100" dirty="0">
                <a:solidFill>
                  <a:srgbClr val="000000"/>
                </a:solidFill>
                <a:effectLst/>
                <a:latin typeface="Arial" panose="020B0604020202020204" pitchFamily="34" charset="0"/>
              </a:rPr>
              <a:t>Lymphoma</a:t>
            </a: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The Petti et al. manuscript (our collaborators at WashU) helped to usher in tools that my lab uses regularly to tie somatic variants to single cell expression data – which allows for a direction connection between genetic variation and the functional output of a single cell  </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r>
              <a:rPr lang="en-US" sz="1100" dirty="0"/>
              <a:t>A personal example of going from zero experience with next generation sequence data analysis to using multiple tools to discover and validate rare somatic variants </a:t>
            </a:r>
          </a:p>
          <a:p>
            <a:pPr marL="285750" indent="-28575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7BA1D431-049F-478E-F418-A4EAE81E61D1}"/>
              </a:ext>
            </a:extLst>
          </p:cNvPr>
          <p:cNvPicPr>
            <a:picLocks noChangeAspect="1"/>
          </p:cNvPicPr>
          <p:nvPr/>
        </p:nvPicPr>
        <p:blipFill>
          <a:blip r:embed="rId4"/>
          <a:stretch>
            <a:fillRect/>
          </a:stretch>
        </p:blipFill>
        <p:spPr>
          <a:xfrm>
            <a:off x="5299587" y="157318"/>
            <a:ext cx="3697155" cy="311682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Big desktop machine or blade in your lab</a:t>
            </a:r>
          </a:p>
          <a:p>
            <a:pPr lvl="1"/>
            <a:r>
              <a:rPr lang="en-US" dirty="0"/>
              <a:t>Pro: moderate amounts of CPUs/RAM for big jobs</a:t>
            </a:r>
          </a:p>
          <a:p>
            <a:pPr lvl="1"/>
            <a:r>
              <a:rPr lang="en-US" dirty="0"/>
              <a:t>Pro: You have priority access</a:t>
            </a:r>
          </a:p>
          <a:p>
            <a:pPr lvl="1"/>
            <a:r>
              <a:rPr lang="en-US" dirty="0"/>
              <a:t>Pro: Can submit jobs and walk away</a:t>
            </a:r>
          </a:p>
          <a:p>
            <a:pPr lvl="1"/>
            <a:endParaRPr lang="en-US" dirty="0"/>
          </a:p>
          <a:p>
            <a:pPr lvl="1"/>
            <a:r>
              <a:rPr lang="en-US" dirty="0"/>
              <a:t>Con: You have to become a sysadmin and take care of it.</a:t>
            </a:r>
            <a:br>
              <a:rPr lang="en-US" dirty="0"/>
            </a:br>
            <a:r>
              <a:rPr lang="en-US" sz="1400" dirty="0"/>
              <a:t>(Who applies security updates? What happens if the power supply fails? Backups?)</a:t>
            </a:r>
            <a:endParaRPr lang="en-US" dirty="0"/>
          </a:p>
          <a:p>
            <a:pPr lvl="1"/>
            <a:endParaRPr lang="en-US" dirty="0"/>
          </a:p>
        </p:txBody>
      </p:sp>
      <p:pic>
        <p:nvPicPr>
          <p:cNvPr id="5" name="Picture 4">
            <a:extLst>
              <a:ext uri="{FF2B5EF4-FFF2-40B4-BE49-F238E27FC236}">
                <a16:creationId xmlns:a16="http://schemas.microsoft.com/office/drawing/2014/main" id="{908E9A9F-59B8-83F0-C12C-D84262DE6AAC}"/>
              </a:ext>
            </a:extLst>
          </p:cNvPr>
          <p:cNvPicPr>
            <a:picLocks noChangeAspect="1"/>
          </p:cNvPicPr>
          <p:nvPr/>
        </p:nvPicPr>
        <p:blipFill>
          <a:blip r:embed="rId2"/>
          <a:stretch>
            <a:fillRect/>
          </a:stretch>
        </p:blipFill>
        <p:spPr>
          <a:xfrm>
            <a:off x="6961633" y="1076275"/>
            <a:ext cx="1076560" cy="1544864"/>
          </a:xfrm>
          <a:prstGeom prst="rect">
            <a:avLst/>
          </a:prstGeom>
        </p:spPr>
      </p:pic>
    </p:spTree>
    <p:extLst>
      <p:ext uri="{BB962C8B-B14F-4D97-AF65-F5344CB8AC3E}">
        <p14:creationId xmlns:p14="http://schemas.microsoft.com/office/powerpoint/2010/main" val="645257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a:xfrm>
            <a:off x="221893" y="1027329"/>
            <a:ext cx="8520600" cy="3416400"/>
          </a:xfrm>
        </p:spPr>
        <p:txBody>
          <a:bodyPr/>
          <a:lstStyle/>
          <a:p>
            <a:r>
              <a:rPr lang="en-US" dirty="0"/>
              <a:t>Local Compute Cluster</a:t>
            </a:r>
          </a:p>
          <a:p>
            <a:pPr lvl="1"/>
            <a:r>
              <a:rPr lang="en-US" dirty="0"/>
              <a:t>Pro: Lots of CPUs/RAM for big jobs</a:t>
            </a:r>
          </a:p>
          <a:p>
            <a:pPr lvl="1"/>
            <a:r>
              <a:rPr lang="en-US" dirty="0"/>
              <a:t>Pro: probably has dedicated disk with good backups</a:t>
            </a:r>
          </a:p>
          <a:p>
            <a:pPr lvl="1"/>
            <a:r>
              <a:rPr lang="en-US" dirty="0"/>
              <a:t>Pro: Can submit jobs and walk away</a:t>
            </a:r>
          </a:p>
          <a:p>
            <a:pPr lvl="1"/>
            <a:endParaRPr lang="en-US" dirty="0"/>
          </a:p>
          <a:p>
            <a:pPr lvl="1"/>
            <a:r>
              <a:rPr lang="en-US" dirty="0"/>
              <a:t>Con: You may have to contact administrators to do installs</a:t>
            </a:r>
          </a:p>
          <a:p>
            <a:pPr lvl="1"/>
            <a:r>
              <a:rPr lang="en-US" dirty="0"/>
              <a:t>Con: you have to share resources, and you may not have priority!</a:t>
            </a:r>
          </a:p>
          <a:p>
            <a:pPr lvl="1"/>
            <a:endParaRPr lang="en-US" dirty="0"/>
          </a:p>
        </p:txBody>
      </p:sp>
      <p:pic>
        <p:nvPicPr>
          <p:cNvPr id="5" name="Picture 4">
            <a:extLst>
              <a:ext uri="{FF2B5EF4-FFF2-40B4-BE49-F238E27FC236}">
                <a16:creationId xmlns:a16="http://schemas.microsoft.com/office/drawing/2014/main" id="{77E1B672-AC27-F040-87B1-2B45F18FE32E}"/>
              </a:ext>
            </a:extLst>
          </p:cNvPr>
          <p:cNvPicPr>
            <a:picLocks noChangeAspect="1"/>
          </p:cNvPicPr>
          <p:nvPr/>
        </p:nvPicPr>
        <p:blipFill>
          <a:blip r:embed="rId2"/>
          <a:stretch>
            <a:fillRect/>
          </a:stretch>
        </p:blipFill>
        <p:spPr>
          <a:xfrm>
            <a:off x="6155600" y="1240972"/>
            <a:ext cx="2676700" cy="1777496"/>
          </a:xfrm>
          <a:prstGeom prst="rect">
            <a:avLst/>
          </a:prstGeom>
        </p:spPr>
      </p:pic>
    </p:spTree>
    <p:extLst>
      <p:ext uri="{BB962C8B-B14F-4D97-AF65-F5344CB8AC3E}">
        <p14:creationId xmlns:p14="http://schemas.microsoft.com/office/powerpoint/2010/main" val="2987279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Cloud (remote compute cluster)</a:t>
            </a:r>
          </a:p>
          <a:p>
            <a:pPr lvl="1"/>
            <a:r>
              <a:rPr lang="en-US" dirty="0"/>
              <a:t>Pro: As much CPU/RAM as you can imagine</a:t>
            </a:r>
          </a:p>
          <a:p>
            <a:pPr lvl="1"/>
            <a:r>
              <a:rPr lang="en-US" dirty="0"/>
              <a:t>Pro: secure disk, backups, etc</a:t>
            </a:r>
          </a:p>
          <a:p>
            <a:pPr lvl="1"/>
            <a:r>
              <a:rPr lang="en-US" dirty="0"/>
              <a:t>Pro: no reasonable limits on access</a:t>
            </a:r>
          </a:p>
          <a:p>
            <a:pPr lvl="1"/>
            <a:endParaRPr lang="en-US" dirty="0"/>
          </a:p>
          <a:p>
            <a:pPr lvl="1"/>
            <a:r>
              <a:rPr lang="en-US" dirty="0"/>
              <a:t>Con: You may have to transfer your data up/down</a:t>
            </a:r>
          </a:p>
          <a:p>
            <a:pPr lvl="1"/>
            <a:r>
              <a:rPr lang="en-US" dirty="0"/>
              <a:t>Con: can be pricey (and you have to be so careful!)</a:t>
            </a:r>
          </a:p>
          <a:p>
            <a:pPr lvl="1"/>
            <a:r>
              <a:rPr lang="en-US" dirty="0"/>
              <a:t>Con: unless you have institutional support, you have to learn to administer it</a:t>
            </a:r>
          </a:p>
          <a:p>
            <a:pPr lvl="1"/>
            <a:endParaRPr lang="en-US" dirty="0"/>
          </a:p>
        </p:txBody>
      </p:sp>
      <p:pic>
        <p:nvPicPr>
          <p:cNvPr id="5" name="Picture 4">
            <a:extLst>
              <a:ext uri="{FF2B5EF4-FFF2-40B4-BE49-F238E27FC236}">
                <a16:creationId xmlns:a16="http://schemas.microsoft.com/office/drawing/2014/main" id="{3AC6AFAA-629D-53E0-1D0D-8553B0DA7A6E}"/>
              </a:ext>
            </a:extLst>
          </p:cNvPr>
          <p:cNvPicPr>
            <a:picLocks noChangeAspect="1"/>
          </p:cNvPicPr>
          <p:nvPr/>
        </p:nvPicPr>
        <p:blipFill>
          <a:blip r:embed="rId2"/>
          <a:stretch>
            <a:fillRect/>
          </a:stretch>
        </p:blipFill>
        <p:spPr>
          <a:xfrm>
            <a:off x="6110515" y="1869622"/>
            <a:ext cx="1968500" cy="1028700"/>
          </a:xfrm>
          <a:prstGeom prst="rect">
            <a:avLst/>
          </a:prstGeom>
        </p:spPr>
      </p:pic>
    </p:spTree>
    <p:extLst>
      <p:ext uri="{BB962C8B-B14F-4D97-AF65-F5344CB8AC3E}">
        <p14:creationId xmlns:p14="http://schemas.microsoft.com/office/powerpoint/2010/main" val="2166693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 – where do I analyze my data?</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Web analysis portals</a:t>
            </a:r>
          </a:p>
          <a:p>
            <a:pPr lvl="1"/>
            <a:r>
              <a:rPr lang="en-US" dirty="0"/>
              <a:t>Backed by cloud, more friendly front ends</a:t>
            </a:r>
          </a:p>
          <a:p>
            <a:pPr lvl="1"/>
            <a:r>
              <a:rPr lang="en-US" dirty="0"/>
              <a:t>Still have to pay for it, learn the system</a:t>
            </a:r>
          </a:p>
          <a:p>
            <a:pPr lvl="1"/>
            <a:r>
              <a:rPr lang="en-US" dirty="0"/>
              <a:t>Have to transfer your data up/down</a:t>
            </a:r>
          </a:p>
          <a:p>
            <a:pPr lvl="1"/>
            <a:r>
              <a:rPr lang="en-US" dirty="0"/>
              <a:t>May have GUIs for common tools</a:t>
            </a:r>
          </a:p>
          <a:p>
            <a:pPr lvl="1"/>
            <a:endParaRPr lang="en-US" dirty="0"/>
          </a:p>
        </p:txBody>
      </p:sp>
      <p:pic>
        <p:nvPicPr>
          <p:cNvPr id="5" name="Picture 4">
            <a:extLst>
              <a:ext uri="{FF2B5EF4-FFF2-40B4-BE49-F238E27FC236}">
                <a16:creationId xmlns:a16="http://schemas.microsoft.com/office/drawing/2014/main" id="{593FDD7D-FDA0-47AA-A651-EBEC3EDF3A0A}"/>
              </a:ext>
            </a:extLst>
          </p:cNvPr>
          <p:cNvPicPr>
            <a:picLocks noChangeAspect="1"/>
          </p:cNvPicPr>
          <p:nvPr/>
        </p:nvPicPr>
        <p:blipFill>
          <a:blip r:embed="rId2"/>
          <a:stretch>
            <a:fillRect/>
          </a:stretch>
        </p:blipFill>
        <p:spPr>
          <a:xfrm>
            <a:off x="5481251" y="1527819"/>
            <a:ext cx="3351049" cy="2087861"/>
          </a:xfrm>
          <a:prstGeom prst="rect">
            <a:avLst/>
          </a:prstGeom>
        </p:spPr>
      </p:pic>
    </p:spTree>
    <p:extLst>
      <p:ext uri="{BB962C8B-B14F-4D97-AF65-F5344CB8AC3E}">
        <p14:creationId xmlns:p14="http://schemas.microsoft.com/office/powerpoint/2010/main" val="317865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Infrastructure</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Bioinformatics requires infrastructure just like lab work</a:t>
            </a:r>
          </a:p>
          <a:p>
            <a:pPr lvl="1"/>
            <a:r>
              <a:rPr lang="en-US" dirty="0"/>
              <a:t>pipette tips don't appear and cell cultures don't feed themselves</a:t>
            </a:r>
          </a:p>
          <a:p>
            <a:pPr lvl="1"/>
            <a:r>
              <a:rPr lang="en-US" dirty="0"/>
              <a:t>servers don't appear and software doesn't install itself</a:t>
            </a:r>
          </a:p>
          <a:p>
            <a:pPr lvl="1"/>
            <a:endParaRPr lang="en-US" dirty="0"/>
          </a:p>
        </p:txBody>
      </p:sp>
    </p:spTree>
    <p:extLst>
      <p:ext uri="{BB962C8B-B14F-4D97-AF65-F5344CB8AC3E}">
        <p14:creationId xmlns:p14="http://schemas.microsoft.com/office/powerpoint/2010/main" val="2727998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81BD-A31B-1E43-C8AF-1AE56137E3DD}"/>
              </a:ext>
            </a:extLst>
          </p:cNvPr>
          <p:cNvSpPr>
            <a:spLocks noGrp="1"/>
          </p:cNvSpPr>
          <p:nvPr>
            <p:ph type="title"/>
          </p:nvPr>
        </p:nvSpPr>
        <p:spPr/>
        <p:txBody>
          <a:bodyPr/>
          <a:lstStyle/>
          <a:p>
            <a:r>
              <a:rPr lang="en-US" dirty="0"/>
              <a:t>Funding</a:t>
            </a:r>
          </a:p>
        </p:txBody>
      </p:sp>
      <p:sp>
        <p:nvSpPr>
          <p:cNvPr id="3" name="Text Placeholder 2">
            <a:extLst>
              <a:ext uri="{FF2B5EF4-FFF2-40B4-BE49-F238E27FC236}">
                <a16:creationId xmlns:a16="http://schemas.microsoft.com/office/drawing/2014/main" id="{EF9B69C5-6269-133D-8914-4AE0C3441126}"/>
              </a:ext>
            </a:extLst>
          </p:cNvPr>
          <p:cNvSpPr>
            <a:spLocks noGrp="1"/>
          </p:cNvSpPr>
          <p:nvPr>
            <p:ph type="body" idx="1"/>
          </p:nvPr>
        </p:nvSpPr>
        <p:spPr/>
        <p:txBody>
          <a:bodyPr/>
          <a:lstStyle/>
          <a:p>
            <a:r>
              <a:rPr lang="en-US" dirty="0"/>
              <a:t>Traditionally has been very hard to get grants for software development </a:t>
            </a:r>
          </a:p>
          <a:p>
            <a:r>
              <a:rPr lang="en-US" dirty="0"/>
              <a:t>even harder for maintenance</a:t>
            </a:r>
          </a:p>
          <a:p>
            <a:endParaRPr lang="en-US" dirty="0"/>
          </a:p>
          <a:p>
            <a:r>
              <a:rPr lang="en-US" dirty="0"/>
              <a:t>large amount of "abandonware"</a:t>
            </a:r>
          </a:p>
          <a:p>
            <a:pPr lvl="1"/>
            <a:endParaRPr lang="en-US" dirty="0"/>
          </a:p>
        </p:txBody>
      </p:sp>
    </p:spTree>
    <p:extLst>
      <p:ext uri="{BB962C8B-B14F-4D97-AF65-F5344CB8AC3E}">
        <p14:creationId xmlns:p14="http://schemas.microsoft.com/office/powerpoint/2010/main" val="2177710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9"/>
          <p:cNvPicPr preferRelativeResize="0"/>
          <p:nvPr/>
        </p:nvPicPr>
        <p:blipFill>
          <a:blip r:embed="rId3">
            <a:alphaModFix/>
          </a:blip>
          <a:stretch>
            <a:fillRect/>
          </a:stretch>
        </p:blipFill>
        <p:spPr>
          <a:xfrm>
            <a:off x="5500914" y="155675"/>
            <a:ext cx="4165600" cy="4165600"/>
          </a:xfrm>
          <a:prstGeom prst="rect">
            <a:avLst/>
          </a:prstGeom>
          <a:noFill/>
          <a:ln>
            <a:noFill/>
          </a:ln>
        </p:spPr>
      </p:pic>
      <p:sp>
        <p:nvSpPr>
          <p:cNvPr id="192" name="Google Shape;192;p29"/>
          <p:cNvSpPr txBox="1">
            <a:spLocks noGrp="1"/>
          </p:cNvSpPr>
          <p:nvPr>
            <p:ph type="title"/>
          </p:nvPr>
        </p:nvSpPr>
        <p:spPr>
          <a:xfrm>
            <a:off x="311700" y="-47937"/>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What is Unix?</a:t>
            </a:r>
            <a:endParaRPr dirty="0"/>
          </a:p>
        </p:txBody>
      </p:sp>
      <p:sp>
        <p:nvSpPr>
          <p:cNvPr id="193" name="Google Shape;193;p29"/>
          <p:cNvSpPr txBox="1"/>
          <p:nvPr/>
        </p:nvSpPr>
        <p:spPr>
          <a:xfrm>
            <a:off x="162250" y="1071750"/>
            <a:ext cx="64584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38761D"/>
                </a:solidFill>
                <a:highlight>
                  <a:srgbClr val="FFFFFF"/>
                </a:highlight>
                <a:latin typeface="Economica"/>
                <a:ea typeface="Economica"/>
                <a:cs typeface="Economica"/>
                <a:sym typeface="Economica"/>
              </a:rPr>
              <a:t>Definition 1: </a:t>
            </a:r>
            <a:r>
              <a:rPr lang="en" sz="1800" dirty="0">
                <a:solidFill>
                  <a:srgbClr val="38761D"/>
                </a:solidFill>
                <a:highlight>
                  <a:srgbClr val="FFFFFF"/>
                </a:highlight>
                <a:latin typeface="Economica"/>
                <a:ea typeface="Economica"/>
                <a:cs typeface="Economica"/>
                <a:sym typeface="Economica"/>
              </a:rPr>
              <a:t>Unix is not an acronym; it is a pun on "Multics". Multics was a large multi-user operating system that was </a:t>
            </a:r>
            <a:br>
              <a:rPr lang="en" sz="1800" dirty="0">
                <a:solidFill>
                  <a:srgbClr val="38761D"/>
                </a:solidFill>
                <a:highlight>
                  <a:srgbClr val="FFFFFF"/>
                </a:highlight>
                <a:latin typeface="Economica"/>
                <a:ea typeface="Economica"/>
                <a:cs typeface="Economica"/>
                <a:sym typeface="Economica"/>
              </a:rPr>
            </a:br>
            <a:r>
              <a:rPr lang="en" sz="1800" dirty="0">
                <a:solidFill>
                  <a:srgbClr val="38761D"/>
                </a:solidFill>
                <a:highlight>
                  <a:srgbClr val="FFFFFF"/>
                </a:highlight>
                <a:latin typeface="Economica"/>
                <a:ea typeface="Economica"/>
                <a:cs typeface="Economica"/>
                <a:sym typeface="Economica"/>
              </a:rPr>
              <a:t>being developed at Bell Labs shortly before Unix was </a:t>
            </a:r>
            <a:br>
              <a:rPr lang="en" sz="1800" dirty="0">
                <a:solidFill>
                  <a:srgbClr val="38761D"/>
                </a:solidFill>
                <a:highlight>
                  <a:srgbClr val="FFFFFF"/>
                </a:highlight>
                <a:latin typeface="Economica"/>
                <a:ea typeface="Economica"/>
                <a:cs typeface="Economica"/>
                <a:sym typeface="Economica"/>
              </a:rPr>
            </a:br>
            <a:r>
              <a:rPr lang="en" sz="1800" dirty="0">
                <a:solidFill>
                  <a:srgbClr val="38761D"/>
                </a:solidFill>
                <a:highlight>
                  <a:srgbClr val="FFFFFF"/>
                </a:highlight>
                <a:latin typeface="Economica"/>
                <a:ea typeface="Economica"/>
                <a:cs typeface="Economica"/>
                <a:sym typeface="Economica"/>
              </a:rPr>
              <a:t>created in the early '70s. Brian Kernighan is credited with the name.</a:t>
            </a:r>
            <a:endParaRPr sz="1800"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endParaRPr sz="1800"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r>
              <a:rPr lang="en" sz="1800" b="1" dirty="0">
                <a:solidFill>
                  <a:srgbClr val="38761D"/>
                </a:solidFill>
                <a:highlight>
                  <a:srgbClr val="FFFFFF"/>
                </a:highlight>
                <a:latin typeface="Economica"/>
                <a:ea typeface="Economica"/>
                <a:cs typeface="Economica"/>
                <a:sym typeface="Economica"/>
              </a:rPr>
              <a:t>Definition 2:</a:t>
            </a:r>
            <a:r>
              <a:rPr lang="en" sz="1800" dirty="0">
                <a:solidFill>
                  <a:srgbClr val="38761D"/>
                </a:solidFill>
                <a:highlight>
                  <a:srgbClr val="FFFFFF"/>
                </a:highlight>
                <a:latin typeface="Economica"/>
                <a:ea typeface="Economica"/>
                <a:cs typeface="Economica"/>
                <a:sym typeface="Economica"/>
              </a:rPr>
              <a:t> Where computational genomics is done.</a:t>
            </a:r>
            <a:endParaRPr sz="1800"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endParaRPr sz="1800"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r>
              <a:rPr lang="en" sz="1800" b="1" dirty="0">
                <a:solidFill>
                  <a:srgbClr val="38761D"/>
                </a:solidFill>
                <a:highlight>
                  <a:srgbClr val="FFFFFF"/>
                </a:highlight>
                <a:latin typeface="Economica"/>
                <a:ea typeface="Economica"/>
                <a:cs typeface="Economica"/>
                <a:sym typeface="Economica"/>
              </a:rPr>
              <a:t>Definition 3</a:t>
            </a:r>
            <a:r>
              <a:rPr lang="en" sz="1800" dirty="0">
                <a:solidFill>
                  <a:srgbClr val="38761D"/>
                </a:solidFill>
                <a:highlight>
                  <a:srgbClr val="FFFFFF"/>
                </a:highlight>
                <a:latin typeface="Economica"/>
                <a:ea typeface="Economica"/>
                <a:cs typeface="Economica"/>
                <a:sym typeface="Economica"/>
              </a:rPr>
              <a:t>: Your dear friend.</a:t>
            </a:r>
            <a:endParaRPr sz="1800" dirty="0">
              <a:solidFill>
                <a:srgbClr val="38761D"/>
              </a:solidFill>
              <a:highlight>
                <a:srgbClr val="FFFFFF"/>
              </a:highlight>
              <a:latin typeface="Economica"/>
              <a:ea typeface="Economica"/>
              <a:cs typeface="Economica"/>
              <a:sym typeface="Economica"/>
            </a:endParaRPr>
          </a:p>
        </p:txBody>
      </p:sp>
      <p:sp>
        <p:nvSpPr>
          <p:cNvPr id="194" name="Google Shape;194;p29"/>
          <p:cNvSpPr txBox="1"/>
          <p:nvPr/>
        </p:nvSpPr>
        <p:spPr>
          <a:xfrm>
            <a:off x="3333625" y="4648525"/>
            <a:ext cx="5746800" cy="339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dirty="0">
                <a:latin typeface="Economica"/>
                <a:ea typeface="Economica"/>
                <a:cs typeface="Economica"/>
                <a:sym typeface="Economica"/>
              </a:rPr>
              <a:t>Recommended reading: “The Evolution of the Unix Time-sharing system”, Dennis M. Ritchie </a:t>
            </a:r>
            <a:r>
              <a:rPr lang="en" sz="1100" dirty="0">
                <a:solidFill>
                  <a:srgbClr val="38761D"/>
                </a:solidFill>
                <a:latin typeface="Economica"/>
                <a:ea typeface="Economica"/>
                <a:cs typeface="Economica"/>
                <a:sym typeface="Economica"/>
              </a:rPr>
              <a:t>https://pdfs.semanticscholar.org/f64f/6e66da16e93ebf4221fc8915b2420fd56b66.pdf</a:t>
            </a:r>
            <a:endParaRPr sz="1100" dirty="0">
              <a:solidFill>
                <a:srgbClr val="38761D"/>
              </a:solidFill>
              <a:latin typeface="Economica"/>
              <a:ea typeface="Economica"/>
              <a:cs typeface="Economica"/>
              <a:sym typeface="Economic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311700" y="-9747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Unix history</a:t>
            </a:r>
            <a:endParaRPr dirty="0"/>
          </a:p>
        </p:txBody>
      </p:sp>
      <p:pic>
        <p:nvPicPr>
          <p:cNvPr id="200" name="Google Shape;200;p30"/>
          <p:cNvPicPr preferRelativeResize="0"/>
          <p:nvPr/>
        </p:nvPicPr>
        <p:blipFill>
          <a:blip r:embed="rId3">
            <a:alphaModFix/>
          </a:blip>
          <a:stretch>
            <a:fillRect/>
          </a:stretch>
        </p:blipFill>
        <p:spPr>
          <a:xfrm>
            <a:off x="4933507" y="679887"/>
            <a:ext cx="4054500" cy="3246763"/>
          </a:xfrm>
          <a:prstGeom prst="rect">
            <a:avLst/>
          </a:prstGeom>
          <a:noFill/>
          <a:ln>
            <a:noFill/>
          </a:ln>
        </p:spPr>
      </p:pic>
      <p:sp>
        <p:nvSpPr>
          <p:cNvPr id="201" name="Google Shape;201;p30"/>
          <p:cNvSpPr txBox="1"/>
          <p:nvPr/>
        </p:nvSpPr>
        <p:spPr>
          <a:xfrm>
            <a:off x="81524" y="1499925"/>
            <a:ext cx="4851983" cy="30000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File system, command interpreter (shell), and process management started by Ken Thompson</a:t>
            </a:r>
            <a:br>
              <a:rPr lang="en" sz="1600" dirty="0">
                <a:solidFill>
                  <a:srgbClr val="38761D"/>
                </a:solidFill>
                <a:highlight>
                  <a:srgbClr val="FFFFFF"/>
                </a:highlight>
                <a:latin typeface="Economica"/>
                <a:ea typeface="Economica"/>
                <a:cs typeface="Economica"/>
                <a:sym typeface="Economica"/>
              </a:rPr>
            </a:br>
            <a:endParaRPr sz="1600"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Device files and further dev from Dennis Ritchie, as well as McIlroy and Ossanna (to a lesser degree)</a:t>
            </a:r>
            <a:br>
              <a:rPr lang="en" sz="1600" dirty="0">
                <a:solidFill>
                  <a:srgbClr val="38761D"/>
                </a:solidFill>
                <a:highlight>
                  <a:srgbClr val="FFFFFF"/>
                </a:highlight>
                <a:latin typeface="Economica"/>
                <a:ea typeface="Economica"/>
                <a:cs typeface="Economica"/>
                <a:sym typeface="Economica"/>
              </a:rPr>
            </a:br>
            <a:endParaRPr sz="1600"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b="1" dirty="0">
                <a:solidFill>
                  <a:srgbClr val="38761D"/>
                </a:solidFill>
                <a:highlight>
                  <a:srgbClr val="FFFFFF"/>
                </a:highlight>
                <a:latin typeface="Economica"/>
                <a:ea typeface="Economica"/>
                <a:cs typeface="Economica"/>
                <a:sym typeface="Economica"/>
              </a:rPr>
              <a:t>Vast array of simple, dependable tools that each do one simple task.</a:t>
            </a:r>
            <a:br>
              <a:rPr lang="en" sz="1600" b="1" dirty="0">
                <a:solidFill>
                  <a:srgbClr val="38761D"/>
                </a:solidFill>
                <a:highlight>
                  <a:srgbClr val="FFFFFF"/>
                </a:highlight>
                <a:latin typeface="Economica"/>
                <a:ea typeface="Economica"/>
                <a:cs typeface="Economica"/>
                <a:sym typeface="Economica"/>
              </a:rPr>
            </a:br>
            <a:endParaRPr sz="1600" b="1"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By combining these tools, one can conduct rather sophisticated analyses</a:t>
            </a:r>
            <a:br>
              <a:rPr lang="en" sz="1600" dirty="0">
                <a:solidFill>
                  <a:srgbClr val="38761D"/>
                </a:solidFill>
                <a:highlight>
                  <a:srgbClr val="FFFFFF"/>
                </a:highlight>
                <a:latin typeface="Economica"/>
                <a:ea typeface="Economica"/>
                <a:cs typeface="Economica"/>
                <a:sym typeface="Economica"/>
              </a:rPr>
            </a:br>
            <a:endParaRPr sz="1600"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Wildly popular platform for high performance computing. Supports parallelism.</a:t>
            </a:r>
            <a:br>
              <a:rPr lang="en" sz="1600" dirty="0">
                <a:solidFill>
                  <a:srgbClr val="38761D"/>
                </a:solidFill>
                <a:highlight>
                  <a:srgbClr val="FFFFFF"/>
                </a:highlight>
                <a:latin typeface="Economica"/>
                <a:ea typeface="Economica"/>
                <a:cs typeface="Economica"/>
                <a:sym typeface="Economica"/>
              </a:rPr>
            </a:br>
            <a:endParaRPr sz="1600" dirty="0">
              <a:solidFill>
                <a:srgbClr val="38761D"/>
              </a:solidFill>
              <a:highlight>
                <a:srgbClr val="FFFFFF"/>
              </a:highlight>
              <a:latin typeface="Economica"/>
              <a:ea typeface="Economica"/>
              <a:cs typeface="Economica"/>
              <a:sym typeface="Economica"/>
            </a:endParaRPr>
          </a:p>
          <a:p>
            <a:pPr marL="457200" lvl="0" indent="-342900" algn="l" rtl="0">
              <a:spcBef>
                <a:spcPts val="0"/>
              </a:spcBef>
              <a:spcAft>
                <a:spcPts val="0"/>
              </a:spcAft>
              <a:buClr>
                <a:srgbClr val="38761D"/>
              </a:buClr>
              <a:buSzPts val="1800"/>
              <a:buFont typeface="Economica"/>
              <a:buChar char="●"/>
            </a:pPr>
            <a:r>
              <a:rPr lang="en" sz="1600" dirty="0">
                <a:solidFill>
                  <a:srgbClr val="38761D"/>
                </a:solidFill>
                <a:highlight>
                  <a:srgbClr val="FFFFFF"/>
                </a:highlight>
                <a:latin typeface="Economica"/>
                <a:ea typeface="Economica"/>
                <a:cs typeface="Economica"/>
                <a:sym typeface="Economica"/>
              </a:rPr>
              <a:t>SunOS/Solaris, IBM's AIX, Hewlett-Packard HP-UX, OSX, Linux, Android, etc.</a:t>
            </a:r>
            <a:endParaRPr sz="1600" b="1" dirty="0">
              <a:solidFill>
                <a:srgbClr val="38761D"/>
              </a:solidFill>
              <a:highlight>
                <a:srgbClr val="FFFFFF"/>
              </a:highlight>
              <a:latin typeface="Economica"/>
              <a:ea typeface="Economica"/>
              <a:cs typeface="Economica"/>
              <a:sym typeface="Economica"/>
            </a:endParaRPr>
          </a:p>
          <a:p>
            <a:pPr marL="0" lvl="0" indent="0" algn="l" rtl="0">
              <a:spcBef>
                <a:spcPts val="0"/>
              </a:spcBef>
              <a:spcAft>
                <a:spcPts val="0"/>
              </a:spcAft>
              <a:buNone/>
            </a:pPr>
            <a:endParaRPr sz="1600" dirty="0">
              <a:solidFill>
                <a:srgbClr val="38761D"/>
              </a:solidFill>
              <a:highlight>
                <a:srgbClr val="FFFFFF"/>
              </a:highlight>
              <a:latin typeface="Economica"/>
              <a:ea typeface="Economica"/>
              <a:cs typeface="Economica"/>
              <a:sym typeface="Economica"/>
            </a:endParaRPr>
          </a:p>
        </p:txBody>
      </p:sp>
      <p:sp>
        <p:nvSpPr>
          <p:cNvPr id="202" name="Google Shape;202;p30"/>
          <p:cNvSpPr txBox="1"/>
          <p:nvPr/>
        </p:nvSpPr>
        <p:spPr>
          <a:xfrm>
            <a:off x="2561050" y="4650075"/>
            <a:ext cx="6525900" cy="417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38761D"/>
                </a:solidFill>
                <a:highlight>
                  <a:schemeClr val="lt1"/>
                </a:highlight>
                <a:latin typeface="Economica"/>
                <a:ea typeface="Economica"/>
                <a:cs typeface="Economica"/>
                <a:sym typeface="Economica"/>
              </a:rPr>
              <a:t>Credit:https://en.wikipedia.org/wiki/History_of_Unix</a:t>
            </a:r>
            <a:endParaRPr dirty="0"/>
          </a:p>
        </p:txBody>
      </p:sp>
      <p:sp>
        <p:nvSpPr>
          <p:cNvPr id="203" name="Google Shape;203;p30"/>
          <p:cNvSpPr txBox="1"/>
          <p:nvPr/>
        </p:nvSpPr>
        <p:spPr>
          <a:xfrm>
            <a:off x="4380561" y="77074"/>
            <a:ext cx="6587100" cy="66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38761D"/>
                </a:solidFill>
                <a:highlight>
                  <a:schemeClr val="lt1"/>
                </a:highlight>
                <a:latin typeface="Economica"/>
                <a:ea typeface="Economica"/>
                <a:cs typeface="Economica"/>
                <a:sym typeface="Economica"/>
              </a:rPr>
              <a:t>Ken Thompson (sitting) and Dennis Ritchie working together at a PDP-11</a:t>
            </a:r>
            <a:endParaRPr sz="1200" dirty="0">
              <a:solidFill>
                <a:srgbClr val="38761D"/>
              </a:solidFill>
              <a:highlight>
                <a:schemeClr val="lt1"/>
              </a:highlight>
              <a:latin typeface="Economica"/>
              <a:ea typeface="Economica"/>
              <a:cs typeface="Economica"/>
              <a:sym typeface="Economic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Unix?</a:t>
            </a:r>
            <a:endParaRPr dirty="0"/>
          </a:p>
        </p:txBody>
      </p:sp>
      <p:sp>
        <p:nvSpPr>
          <p:cNvPr id="198" name="Google Shape;198;p31"/>
          <p:cNvSpPr txBox="1">
            <a:spLocks noGrp="1"/>
          </p:cNvSpPr>
          <p:nvPr>
            <p:ph type="body" idx="1"/>
          </p:nvPr>
        </p:nvSpPr>
        <p:spPr>
          <a:xfrm>
            <a:off x="311700" y="937482"/>
            <a:ext cx="8520600" cy="3928432"/>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sz="1800" b="1" dirty="0"/>
              <a:t>Power!</a:t>
            </a:r>
          </a:p>
          <a:p>
            <a:pPr marL="457200" lvl="0" indent="-355600" algn="l" rtl="0">
              <a:spcBef>
                <a:spcPts val="0"/>
              </a:spcBef>
              <a:spcAft>
                <a:spcPts val="0"/>
              </a:spcAft>
              <a:buSzPts val="2000"/>
              <a:buChar char="-"/>
            </a:pPr>
            <a:endParaRPr lang="en-US" sz="1800" dirty="0"/>
          </a:p>
          <a:p>
            <a:pPr marL="457200" lvl="0" indent="-355600" algn="l" rtl="0">
              <a:spcBef>
                <a:spcPts val="0"/>
              </a:spcBef>
              <a:spcAft>
                <a:spcPts val="0"/>
              </a:spcAft>
              <a:buSzPts val="2000"/>
              <a:buChar char="-"/>
            </a:pPr>
            <a:r>
              <a:rPr lang="en-US" sz="1800" dirty="0"/>
              <a:t>The big event had to be postponed due to COVID and now we have to change every instance of "Apr 2020" to "Oct 2022". Problem is, there's a huge nested set of directories containing over 10,000 files!  </a:t>
            </a:r>
          </a:p>
          <a:p>
            <a:pPr marL="457200" lvl="0" indent="-355600" algn="l" rtl="0">
              <a:spcBef>
                <a:spcPts val="0"/>
              </a:spcBef>
              <a:spcAft>
                <a:spcPts val="0"/>
              </a:spcAft>
              <a:buSzPts val="2000"/>
              <a:buChar char="-"/>
            </a:pPr>
            <a:endParaRPr lang="en-US" sz="1800" dirty="0"/>
          </a:p>
          <a:p>
            <a:pPr marL="457200" lvl="0" indent="-355600" algn="l" rtl="0">
              <a:spcBef>
                <a:spcPts val="0"/>
              </a:spcBef>
              <a:spcAft>
                <a:spcPts val="0"/>
              </a:spcAft>
              <a:buSzPts val="2000"/>
              <a:buChar char="-"/>
            </a:pPr>
            <a:r>
              <a:rPr lang="en-US" sz="1800" dirty="0"/>
              <a:t>Clicking around in Windows explorer is not going to get the job done</a:t>
            </a:r>
          </a:p>
          <a:p>
            <a:pPr marL="101600" lvl="0" indent="0" algn="l" rtl="0">
              <a:spcBef>
                <a:spcPts val="0"/>
              </a:spcBef>
              <a:spcAft>
                <a:spcPts val="0"/>
              </a:spcAft>
              <a:buSzPts val="2000"/>
              <a:buNone/>
            </a:pPr>
            <a:endParaRPr lang="en-US" sz="1800" dirty="0"/>
          </a:p>
          <a:p>
            <a:pPr marL="457200" lvl="0" indent="-355600" algn="l" rtl="0">
              <a:spcBef>
                <a:spcPts val="0"/>
              </a:spcBef>
              <a:spcAft>
                <a:spcPts val="0"/>
              </a:spcAft>
              <a:buSzPts val="2000"/>
              <a:buChar char="-"/>
            </a:pPr>
            <a:r>
              <a:rPr lang="en-US" sz="1800" dirty="0"/>
              <a:t>On a Unix system, that’s just one short line of code:</a:t>
            </a:r>
            <a:br>
              <a:rPr lang="en-US" sz="1800" dirty="0"/>
            </a:br>
            <a:endParaRPr lang="en-US" sz="1800" dirty="0"/>
          </a:p>
          <a:p>
            <a:pPr marL="101600" lvl="0" indent="0" algn="l" rtl="0">
              <a:spcBef>
                <a:spcPts val="0"/>
              </a:spcBef>
              <a:spcAft>
                <a:spcPts val="0"/>
              </a:spcAft>
              <a:buSzPts val="2000"/>
              <a:buNone/>
            </a:pPr>
            <a:r>
              <a:rPr lang="en-US" sz="1400" dirty="0">
                <a:latin typeface="Courier" pitchFamily="2" charset="0"/>
              </a:rPr>
              <a:t>find .  -name "*.txt" | xargs –n 1 sed -i.bak 's/Apr 2020/Oct 2022/g'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Turning data into insight</a:t>
            </a:r>
            <a:endParaRPr dirty="0"/>
          </a:p>
        </p:txBody>
      </p:sp>
      <p:pic>
        <p:nvPicPr>
          <p:cNvPr id="8" name="Picture 7">
            <a:extLst>
              <a:ext uri="{FF2B5EF4-FFF2-40B4-BE49-F238E27FC236}">
                <a16:creationId xmlns:a16="http://schemas.microsoft.com/office/drawing/2014/main" id="{F99D9167-EBBA-465F-CE6F-9CED9A748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94" y="1264195"/>
            <a:ext cx="2621121" cy="1615448"/>
          </a:xfrm>
          <a:prstGeom prst="rect">
            <a:avLst/>
          </a:prstGeom>
        </p:spPr>
      </p:pic>
      <p:pic>
        <p:nvPicPr>
          <p:cNvPr id="9" name="Picture 8">
            <a:extLst>
              <a:ext uri="{FF2B5EF4-FFF2-40B4-BE49-F238E27FC236}">
                <a16:creationId xmlns:a16="http://schemas.microsoft.com/office/drawing/2014/main" id="{4475BF08-FE85-29A3-74E1-0E5362C00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451" y="1106422"/>
            <a:ext cx="2877113" cy="1773221"/>
          </a:xfrm>
          <a:prstGeom prst="rect">
            <a:avLst/>
          </a:prstGeom>
        </p:spPr>
      </p:pic>
      <p:pic>
        <p:nvPicPr>
          <p:cNvPr id="10" name="Picture 9">
            <a:extLst>
              <a:ext uri="{FF2B5EF4-FFF2-40B4-BE49-F238E27FC236}">
                <a16:creationId xmlns:a16="http://schemas.microsoft.com/office/drawing/2014/main" id="{E63FD3EF-D833-E3F5-88F5-A630074E2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296" y="3273071"/>
            <a:ext cx="3577571" cy="1788786"/>
          </a:xfrm>
          <a:prstGeom prst="rect">
            <a:avLst/>
          </a:prstGeom>
        </p:spPr>
      </p:pic>
      <p:pic>
        <p:nvPicPr>
          <p:cNvPr id="11" name="Picture 10">
            <a:extLst>
              <a:ext uri="{FF2B5EF4-FFF2-40B4-BE49-F238E27FC236}">
                <a16:creationId xmlns:a16="http://schemas.microsoft.com/office/drawing/2014/main" id="{71816A3C-30D0-CC0F-1C3D-F64B243DFA7C}"/>
              </a:ext>
            </a:extLst>
          </p:cNvPr>
          <p:cNvPicPr>
            <a:picLocks noChangeAspect="1"/>
          </p:cNvPicPr>
          <p:nvPr/>
        </p:nvPicPr>
        <p:blipFill rotWithShape="1">
          <a:blip r:embed="rId6">
            <a:extLst>
              <a:ext uri="{28A0092B-C50C-407E-A947-70E740481C1C}">
                <a14:useLocalDpi xmlns:a14="http://schemas.microsoft.com/office/drawing/2010/main" val="0"/>
              </a:ext>
            </a:extLst>
          </a:blip>
          <a:srcRect r="2898"/>
          <a:stretch/>
        </p:blipFill>
        <p:spPr>
          <a:xfrm>
            <a:off x="4989829" y="3426723"/>
            <a:ext cx="2877114" cy="1481481"/>
          </a:xfrm>
          <a:prstGeom prst="rect">
            <a:avLst/>
          </a:prstGeom>
        </p:spPr>
      </p:pic>
    </p:spTree>
    <p:extLst>
      <p:ext uri="{BB962C8B-B14F-4D97-AF65-F5344CB8AC3E}">
        <p14:creationId xmlns:p14="http://schemas.microsoft.com/office/powerpoint/2010/main" val="336183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learn bioinformatics?</a:t>
            </a:r>
            <a:endParaRPr dirty="0"/>
          </a:p>
          <a:p>
            <a:pPr marL="0" lvl="0" indent="0" algn="l" rtl="0">
              <a:spcBef>
                <a:spcPts val="0"/>
              </a:spcBef>
              <a:spcAft>
                <a:spcPts val="0"/>
              </a:spcAft>
              <a:buNone/>
            </a:pPr>
            <a:endParaRPr dirty="0"/>
          </a:p>
        </p:txBody>
      </p:sp>
      <p:sp>
        <p:nvSpPr>
          <p:cNvPr id="135" name="Google Shape;135;p22"/>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dirty="0"/>
              <a:t>Biology is now a quantitative discipline - especially genomics</a:t>
            </a:r>
            <a:br>
              <a:rPr lang="en" dirty="0"/>
            </a:br>
            <a:endParaRPr sz="2000" dirty="0"/>
          </a:p>
          <a:p>
            <a:pPr marL="457200" lvl="0" indent="-355600" algn="l" rtl="0">
              <a:spcBef>
                <a:spcPts val="0"/>
              </a:spcBef>
              <a:spcAft>
                <a:spcPts val="0"/>
              </a:spcAft>
              <a:buSzPts val="2000"/>
              <a:buChar char="-"/>
            </a:pPr>
            <a:r>
              <a:rPr lang="en" dirty="0"/>
              <a:t>S</a:t>
            </a:r>
            <a:r>
              <a:rPr lang="en" sz="2000" dirty="0"/>
              <a:t>kills in programming, statistics, and visualization help you get the most out of your data</a:t>
            </a:r>
            <a:br>
              <a:rPr lang="en" sz="2000" dirty="0"/>
            </a:br>
            <a:endParaRPr sz="2000" dirty="0"/>
          </a:p>
          <a:p>
            <a:pPr marL="457200" lvl="0" indent="0" algn="l" rtl="0">
              <a:spcBef>
                <a:spcPts val="1600"/>
              </a:spcBef>
              <a:spcAft>
                <a:spcPts val="1600"/>
              </a:spcAft>
              <a:buNone/>
            </a:pPr>
            <a:endParaRPr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13478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Course structure</a:t>
            </a:r>
            <a:endParaRPr dirty="0"/>
          </a:p>
        </p:txBody>
      </p:sp>
      <p:sp>
        <p:nvSpPr>
          <p:cNvPr id="198" name="Google Shape;198;p31"/>
          <p:cNvSpPr txBox="1">
            <a:spLocks noGrp="1"/>
          </p:cNvSpPr>
          <p:nvPr>
            <p:ph type="body" idx="1"/>
          </p:nvPr>
        </p:nvSpPr>
        <p:spPr>
          <a:xfrm>
            <a:off x="311700" y="855839"/>
            <a:ext cx="8520600" cy="3928432"/>
          </a:xfrm>
          <a:prstGeom prst="rect">
            <a:avLst/>
          </a:prstGeom>
        </p:spPr>
        <p:txBody>
          <a:bodyPr spcFirstLastPara="1" wrap="square" lIns="91425" tIns="91425" rIns="91425" bIns="91425" anchor="t" anchorCtr="0">
            <a:noAutofit/>
          </a:bodyPr>
          <a:lstStyle/>
          <a:p>
            <a:pPr marL="457200" lvl="0" indent="-355600" algn="l" rtl="0">
              <a:lnSpc>
                <a:spcPct val="135000"/>
              </a:lnSpc>
              <a:spcBef>
                <a:spcPts val="0"/>
              </a:spcBef>
              <a:spcAft>
                <a:spcPts val="0"/>
              </a:spcAft>
              <a:buSzPts val="2000"/>
              <a:buChar char="-"/>
            </a:pPr>
            <a:r>
              <a:rPr lang="en-US" sz="1800" dirty="0"/>
              <a:t>Command-line basics to get you up to speed</a:t>
            </a:r>
          </a:p>
          <a:p>
            <a:pPr marL="457200" lvl="0" indent="-355600" algn="l" rtl="0">
              <a:lnSpc>
                <a:spcPct val="135000"/>
              </a:lnSpc>
              <a:spcBef>
                <a:spcPts val="0"/>
              </a:spcBef>
              <a:spcAft>
                <a:spcPts val="0"/>
              </a:spcAft>
              <a:buSzPts val="2000"/>
              <a:buChar char="-"/>
            </a:pPr>
            <a:r>
              <a:rPr lang="en-US" sz="1800" dirty="0" err="1"/>
              <a:t>ChIP</a:t>
            </a:r>
            <a:r>
              <a:rPr lang="en-US" sz="1800" dirty="0"/>
              <a:t>-seq and methylation, peak calling</a:t>
            </a:r>
          </a:p>
          <a:p>
            <a:pPr marL="457200" lvl="0" indent="-355600" algn="l" rtl="0">
              <a:lnSpc>
                <a:spcPct val="135000"/>
              </a:lnSpc>
              <a:spcBef>
                <a:spcPts val="0"/>
              </a:spcBef>
              <a:spcAft>
                <a:spcPts val="0"/>
              </a:spcAft>
              <a:buSzPts val="2000"/>
              <a:buChar char="-"/>
            </a:pPr>
            <a:r>
              <a:rPr lang="en-US" sz="1800" dirty="0"/>
              <a:t>Introduction to the R programming language and data visualization</a:t>
            </a:r>
          </a:p>
          <a:p>
            <a:pPr marL="457200" lvl="0" indent="-355600" algn="l" rtl="0">
              <a:lnSpc>
                <a:spcPct val="135000"/>
              </a:lnSpc>
              <a:spcBef>
                <a:spcPts val="0"/>
              </a:spcBef>
              <a:spcAft>
                <a:spcPts val="0"/>
              </a:spcAft>
              <a:buSzPts val="2000"/>
              <a:buChar char="-"/>
            </a:pPr>
            <a:r>
              <a:rPr lang="en-US" sz="1800" dirty="0"/>
              <a:t>Bulk RNA-seq and differential gene expression</a:t>
            </a:r>
          </a:p>
          <a:p>
            <a:pPr marL="457200" lvl="0" indent="-355600" algn="l" rtl="0">
              <a:lnSpc>
                <a:spcPct val="135000"/>
              </a:lnSpc>
              <a:spcBef>
                <a:spcPts val="0"/>
              </a:spcBef>
              <a:spcAft>
                <a:spcPts val="0"/>
              </a:spcAft>
              <a:buSzPts val="2000"/>
              <a:buChar char="-"/>
            </a:pPr>
            <a:r>
              <a:rPr lang="en-US" sz="1800" dirty="0"/>
              <a:t>Introduction to Python</a:t>
            </a:r>
          </a:p>
          <a:p>
            <a:pPr marL="457200" lvl="0" indent="-355600" algn="l" rtl="0">
              <a:lnSpc>
                <a:spcPct val="135000"/>
              </a:lnSpc>
              <a:spcBef>
                <a:spcPts val="0"/>
              </a:spcBef>
              <a:spcAft>
                <a:spcPts val="0"/>
              </a:spcAft>
              <a:buSzPts val="2000"/>
              <a:buChar char="-"/>
            </a:pPr>
            <a:r>
              <a:rPr lang="en-US" sz="1800" dirty="0"/>
              <a:t>Single-cell RNA-seq</a:t>
            </a:r>
          </a:p>
          <a:p>
            <a:pPr marL="457200" lvl="0" indent="-355600" algn="l" rtl="0">
              <a:lnSpc>
                <a:spcPct val="135000"/>
              </a:lnSpc>
              <a:spcBef>
                <a:spcPts val="0"/>
              </a:spcBef>
              <a:spcAft>
                <a:spcPts val="0"/>
              </a:spcAft>
              <a:buSzPts val="2000"/>
              <a:buChar char="-"/>
            </a:pPr>
            <a:r>
              <a:rPr lang="en-US" sz="1800" dirty="0"/>
              <a:t>Bedtools/genome arithmetic</a:t>
            </a:r>
          </a:p>
          <a:p>
            <a:pPr marL="457200" lvl="0" indent="-355600" algn="l" rtl="0">
              <a:lnSpc>
                <a:spcPct val="135000"/>
              </a:lnSpc>
              <a:spcBef>
                <a:spcPts val="0"/>
              </a:spcBef>
              <a:spcAft>
                <a:spcPts val="0"/>
              </a:spcAft>
              <a:buSzPts val="2000"/>
              <a:buChar char="-"/>
            </a:pPr>
            <a:r>
              <a:rPr lang="en-US" sz="1800" dirty="0"/>
              <a:t>Variant calling and interpretation</a:t>
            </a:r>
          </a:p>
          <a:p>
            <a:pPr marL="457200" lvl="0" indent="-355600" algn="l" rtl="0">
              <a:lnSpc>
                <a:spcPct val="135000"/>
              </a:lnSpc>
              <a:spcBef>
                <a:spcPts val="0"/>
              </a:spcBef>
              <a:spcAft>
                <a:spcPts val="0"/>
              </a:spcAft>
              <a:buSzPts val="2000"/>
              <a:buChar char="-"/>
            </a:pPr>
            <a:r>
              <a:rPr lang="en-US" sz="1800" dirty="0"/>
              <a:t>Single-cell epigenomics, ATAC-seq</a:t>
            </a:r>
          </a:p>
        </p:txBody>
      </p:sp>
    </p:spTree>
    <p:extLst>
      <p:ext uri="{BB962C8B-B14F-4D97-AF65-F5344CB8AC3E}">
        <p14:creationId xmlns:p14="http://schemas.microsoft.com/office/powerpoint/2010/main" val="2043696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5048600" y="870200"/>
            <a:ext cx="3997688" cy="2665125"/>
          </a:xfrm>
          <a:prstGeom prst="rect">
            <a:avLst/>
          </a:prstGeom>
          <a:noFill/>
          <a:ln>
            <a:noFill/>
          </a:ln>
        </p:spPr>
      </p:pic>
      <p:pic>
        <p:nvPicPr>
          <p:cNvPr id="141" name="Google Shape;141;p23"/>
          <p:cNvPicPr preferRelativeResize="0"/>
          <p:nvPr/>
        </p:nvPicPr>
        <p:blipFill rotWithShape="1">
          <a:blip r:embed="rId4">
            <a:alphaModFix/>
          </a:blip>
          <a:srcRect r="10865"/>
          <a:stretch/>
        </p:blipFill>
        <p:spPr>
          <a:xfrm>
            <a:off x="144450" y="870200"/>
            <a:ext cx="4538474" cy="2665125"/>
          </a:xfrm>
          <a:prstGeom prst="rect">
            <a:avLst/>
          </a:prstGeom>
          <a:noFill/>
          <a:ln>
            <a:noFill/>
          </a:ln>
        </p:spPr>
      </p:pic>
      <p:sp>
        <p:nvSpPr>
          <p:cNvPr id="142" name="Google Shape;142;p23"/>
          <p:cNvSpPr txBox="1"/>
          <p:nvPr/>
        </p:nvSpPr>
        <p:spPr>
          <a:xfrm>
            <a:off x="131600" y="3693775"/>
            <a:ext cx="4538400" cy="5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People who need complex data analysis</a:t>
            </a:r>
            <a:endParaRPr dirty="0"/>
          </a:p>
        </p:txBody>
      </p:sp>
      <p:sp>
        <p:nvSpPr>
          <p:cNvPr id="143" name="Google Shape;143;p23"/>
          <p:cNvSpPr txBox="1"/>
          <p:nvPr/>
        </p:nvSpPr>
        <p:spPr>
          <a:xfrm>
            <a:off x="5138500" y="3693775"/>
            <a:ext cx="3907800" cy="5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t>People who know how to do </a:t>
            </a:r>
            <a:br>
              <a:rPr lang="en" dirty="0"/>
            </a:br>
            <a:r>
              <a:rPr lang="en" dirty="0"/>
              <a:t>complex data analysis</a:t>
            </a:r>
            <a:endParaRPr dirty="0"/>
          </a:p>
        </p:txBody>
      </p:sp>
      <p:sp>
        <p:nvSpPr>
          <p:cNvPr id="144" name="Google Shape;144;p23"/>
          <p:cNvSpPr txBox="1"/>
          <p:nvPr/>
        </p:nvSpPr>
        <p:spPr>
          <a:xfrm>
            <a:off x="198150" y="4710075"/>
            <a:ext cx="87477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t>https://hellogiggles.com/news/how-many-people-attend-coachella/</a:t>
            </a:r>
            <a:br>
              <a:rPr lang="en" sz="900" dirty="0"/>
            </a:br>
            <a:r>
              <a:rPr lang="en" sz="900" dirty="0"/>
              <a:t>https://www.nytimes.com/2020/07/02/theater/germany-theater-coronavirus.html</a:t>
            </a:r>
            <a:br>
              <a:rPr lang="en" sz="900" dirty="0"/>
            </a:br>
            <a:endParaRPr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learn bioinformatics?</a:t>
            </a:r>
            <a:endParaRPr dirty="0"/>
          </a:p>
          <a:p>
            <a:pPr marL="0" lvl="0" indent="0" algn="l" rtl="0">
              <a:spcBef>
                <a:spcPts val="0"/>
              </a:spcBef>
              <a:spcAft>
                <a:spcPts val="0"/>
              </a:spcAft>
              <a:buNone/>
            </a:pPr>
            <a:endParaRPr dirty="0"/>
          </a:p>
        </p:txBody>
      </p:sp>
      <p:sp>
        <p:nvSpPr>
          <p:cNvPr id="150" name="Google Shape;150;p2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dirty="0"/>
              <a:t>Biology is now a quantitative discipline - especially genomics</a:t>
            </a:r>
            <a:br>
              <a:rPr lang="en" dirty="0"/>
            </a:br>
            <a:endParaRPr sz="2000" dirty="0"/>
          </a:p>
          <a:p>
            <a:pPr marL="457200" lvl="0" indent="-355600" algn="l" rtl="0">
              <a:spcBef>
                <a:spcPts val="0"/>
              </a:spcBef>
              <a:spcAft>
                <a:spcPts val="0"/>
              </a:spcAft>
              <a:buSzPts val="2000"/>
              <a:buChar char="-"/>
            </a:pPr>
            <a:r>
              <a:rPr lang="en" dirty="0"/>
              <a:t>S</a:t>
            </a:r>
            <a:r>
              <a:rPr lang="en" sz="2000" dirty="0"/>
              <a:t>kills in programming, statistics, and visualization help you get the most out of your data</a:t>
            </a:r>
            <a:br>
              <a:rPr lang="en" sz="2000" dirty="0"/>
            </a:br>
            <a:endParaRPr sz="2000" dirty="0"/>
          </a:p>
          <a:p>
            <a:pPr marL="457200" lvl="0" indent="-355600" algn="l" rtl="0">
              <a:spcBef>
                <a:spcPts val="0"/>
              </a:spcBef>
              <a:spcAft>
                <a:spcPts val="0"/>
              </a:spcAft>
              <a:buSzPts val="2000"/>
              <a:buChar char="-"/>
            </a:pPr>
            <a:r>
              <a:rPr lang="en" sz="2000" dirty="0"/>
              <a:t>We’re aiming to teach you the theory and practice of computational biology, with a focus on genomics</a:t>
            </a:r>
            <a:r>
              <a:rPr lang="en" dirty="0"/>
              <a:t> </a:t>
            </a:r>
            <a:r>
              <a:rPr lang="en" sz="2000" dirty="0"/>
              <a:t>but lessons that apply broadly</a:t>
            </a:r>
            <a:endParaRPr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160500" y="13204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bioinformatics?</a:t>
            </a:r>
            <a:endParaRPr dirty="0"/>
          </a:p>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15E9F1A8-DB65-3037-3DAD-00DF8C60E83C}"/>
              </a:ext>
            </a:extLst>
          </p:cNvPr>
          <p:cNvPicPr>
            <a:picLocks noChangeAspect="1"/>
          </p:cNvPicPr>
          <p:nvPr/>
        </p:nvPicPr>
        <p:blipFill>
          <a:blip r:embed="rId3"/>
          <a:stretch>
            <a:fillRect/>
          </a:stretch>
        </p:blipFill>
        <p:spPr>
          <a:xfrm>
            <a:off x="2085659" y="4057447"/>
            <a:ext cx="4972681" cy="954012"/>
          </a:xfrm>
          <a:prstGeom prst="rect">
            <a:avLst/>
          </a:prstGeom>
        </p:spPr>
      </p:pic>
      <p:pic>
        <p:nvPicPr>
          <p:cNvPr id="8" name="Picture 7">
            <a:extLst>
              <a:ext uri="{FF2B5EF4-FFF2-40B4-BE49-F238E27FC236}">
                <a16:creationId xmlns:a16="http://schemas.microsoft.com/office/drawing/2014/main" id="{D8C102A0-C297-B288-C34E-9F238239A787}"/>
              </a:ext>
            </a:extLst>
          </p:cNvPr>
          <p:cNvPicPr>
            <a:picLocks noChangeAspect="1"/>
          </p:cNvPicPr>
          <p:nvPr/>
        </p:nvPicPr>
        <p:blipFill rotWithShape="1">
          <a:blip r:embed="rId4"/>
          <a:srcRect b="31098"/>
          <a:stretch/>
        </p:blipFill>
        <p:spPr>
          <a:xfrm>
            <a:off x="2085657" y="785426"/>
            <a:ext cx="4972681" cy="2230521"/>
          </a:xfrm>
          <a:prstGeom prst="rect">
            <a:avLst/>
          </a:prstGeom>
        </p:spPr>
      </p:pic>
      <p:pic>
        <p:nvPicPr>
          <p:cNvPr id="9" name="Picture 8">
            <a:extLst>
              <a:ext uri="{FF2B5EF4-FFF2-40B4-BE49-F238E27FC236}">
                <a16:creationId xmlns:a16="http://schemas.microsoft.com/office/drawing/2014/main" id="{D15B348A-3C8C-144A-2CA8-66CC4C1809BE}"/>
              </a:ext>
            </a:extLst>
          </p:cNvPr>
          <p:cNvPicPr>
            <a:picLocks noChangeAspect="1"/>
          </p:cNvPicPr>
          <p:nvPr/>
        </p:nvPicPr>
        <p:blipFill rotWithShape="1">
          <a:blip r:embed="rId4"/>
          <a:srcRect t="66493"/>
          <a:stretch/>
        </p:blipFill>
        <p:spPr>
          <a:xfrm>
            <a:off x="2085658" y="2972747"/>
            <a:ext cx="4972681" cy="1084700"/>
          </a:xfrm>
          <a:prstGeom prst="rect">
            <a:avLst/>
          </a:prstGeom>
        </p:spPr>
      </p:pic>
    </p:spTree>
    <p:extLst>
      <p:ext uri="{BB962C8B-B14F-4D97-AF65-F5344CB8AC3E}">
        <p14:creationId xmlns:p14="http://schemas.microsoft.com/office/powerpoint/2010/main" val="362602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bioinformatics?</a:t>
            </a:r>
            <a:endParaRPr dirty="0"/>
          </a:p>
          <a:p>
            <a:pPr marL="0" lvl="0" indent="0" algn="l" rtl="0">
              <a:spcBef>
                <a:spcPts val="0"/>
              </a:spcBef>
              <a:spcAft>
                <a:spcPts val="0"/>
              </a:spcAft>
              <a:buNone/>
            </a:pPr>
            <a:endParaRPr dirty="0"/>
          </a:p>
        </p:txBody>
      </p:sp>
      <p:sp>
        <p:nvSpPr>
          <p:cNvPr id="3" name="Text Placeholder 2">
            <a:extLst>
              <a:ext uri="{FF2B5EF4-FFF2-40B4-BE49-F238E27FC236}">
                <a16:creationId xmlns:a16="http://schemas.microsoft.com/office/drawing/2014/main" id="{89C1C041-3C4A-F110-3096-D49EB041BE3A}"/>
              </a:ext>
            </a:extLst>
          </p:cNvPr>
          <p:cNvSpPr>
            <a:spLocks noGrp="1"/>
          </p:cNvSpPr>
          <p:nvPr>
            <p:ph type="body" idx="1"/>
          </p:nvPr>
        </p:nvSpPr>
        <p:spPr>
          <a:xfrm>
            <a:off x="311700" y="1076275"/>
            <a:ext cx="8520600" cy="1430161"/>
          </a:xfrm>
        </p:spPr>
        <p:txBody>
          <a:bodyPr/>
          <a:lstStyle/>
          <a:p>
            <a:r>
              <a:rPr lang="en-US" dirty="0"/>
              <a:t>Application of computational techniques to biological data</a:t>
            </a:r>
          </a:p>
          <a:p>
            <a:endParaRPr lang="en-US" dirty="0"/>
          </a:p>
          <a:p>
            <a:r>
              <a:rPr lang="en-US" dirty="0"/>
              <a:t>Covers a lot of ground!</a:t>
            </a:r>
          </a:p>
          <a:p>
            <a:endParaRPr lang="en-US" dirty="0"/>
          </a:p>
          <a:p>
            <a:pPr marL="584200" lvl="1" indent="0">
              <a:buNone/>
            </a:pPr>
            <a:endParaRPr lang="en-US" dirty="0"/>
          </a:p>
        </p:txBody>
      </p:sp>
      <p:sp>
        <p:nvSpPr>
          <p:cNvPr id="4" name="TextBox 3">
            <a:extLst>
              <a:ext uri="{FF2B5EF4-FFF2-40B4-BE49-F238E27FC236}">
                <a16:creationId xmlns:a16="http://schemas.microsoft.com/office/drawing/2014/main" id="{50861093-DADA-69B3-7891-E84FDDFD2AB9}"/>
              </a:ext>
            </a:extLst>
          </p:cNvPr>
          <p:cNvSpPr txBox="1"/>
          <p:nvPr/>
        </p:nvSpPr>
        <p:spPr>
          <a:xfrm>
            <a:off x="898072" y="2623303"/>
            <a:ext cx="7102928" cy="2326278"/>
          </a:xfrm>
          <a:prstGeom prst="rect">
            <a:avLst/>
          </a:prstGeom>
          <a:noFill/>
        </p:spPr>
        <p:txBody>
          <a:bodyPr wrap="square" numCol="2" rtlCol="0">
            <a:spAutoFit/>
          </a:bodyPr>
          <a:lstStyle/>
          <a:p>
            <a:pPr marL="285750" indent="-285750">
              <a:lnSpc>
                <a:spcPct val="130000"/>
              </a:lnSpc>
              <a:buFontTx/>
              <a:buChar char="-"/>
            </a:pPr>
            <a:r>
              <a:rPr lang="en-US" dirty="0"/>
              <a:t>Population genetics</a:t>
            </a:r>
          </a:p>
          <a:p>
            <a:pPr marL="285750" indent="-285750">
              <a:lnSpc>
                <a:spcPct val="130000"/>
              </a:lnSpc>
              <a:buFontTx/>
              <a:buChar char="-"/>
            </a:pPr>
            <a:r>
              <a:rPr lang="en-US" dirty="0"/>
              <a:t>Cancer genomics</a:t>
            </a:r>
          </a:p>
          <a:p>
            <a:pPr marL="285750" indent="-285750">
              <a:lnSpc>
                <a:spcPct val="130000"/>
              </a:lnSpc>
              <a:buFontTx/>
              <a:buChar char="-"/>
            </a:pPr>
            <a:r>
              <a:rPr lang="en-US" dirty="0"/>
              <a:t>Microbial genomics</a:t>
            </a:r>
          </a:p>
          <a:p>
            <a:pPr marL="285750" indent="-285750">
              <a:lnSpc>
                <a:spcPct val="130000"/>
              </a:lnSpc>
              <a:buFontTx/>
              <a:buChar char="-"/>
            </a:pPr>
            <a:r>
              <a:rPr lang="en-US" dirty="0"/>
              <a:t>Proteomics</a:t>
            </a:r>
          </a:p>
          <a:p>
            <a:pPr marL="285750" indent="-285750">
              <a:lnSpc>
                <a:spcPct val="130000"/>
              </a:lnSpc>
              <a:buFontTx/>
              <a:buChar char="-"/>
            </a:pPr>
            <a:r>
              <a:rPr lang="en-US" dirty="0"/>
              <a:t>Ecology/Evolution</a:t>
            </a:r>
          </a:p>
          <a:p>
            <a:pPr marL="285750" indent="-285750">
              <a:lnSpc>
                <a:spcPct val="130000"/>
              </a:lnSpc>
              <a:buFontTx/>
              <a:buChar char="-"/>
            </a:pPr>
            <a:r>
              <a:rPr lang="en-US" dirty="0"/>
              <a:t>Medical informatics/EHR mining</a:t>
            </a:r>
          </a:p>
          <a:p>
            <a:pPr marL="285750" indent="-285750">
              <a:lnSpc>
                <a:spcPct val="130000"/>
              </a:lnSpc>
              <a:buFontTx/>
              <a:buChar char="-"/>
            </a:pPr>
            <a:r>
              <a:rPr lang="en-US" dirty="0"/>
              <a:t>computational behavioral biology</a:t>
            </a:r>
          </a:p>
          <a:p>
            <a:pPr marL="285750" indent="-285750">
              <a:lnSpc>
                <a:spcPct val="130000"/>
              </a:lnSpc>
              <a:buFontTx/>
              <a:buChar char="-"/>
            </a:pPr>
            <a:endParaRPr lang="en-US" dirty="0"/>
          </a:p>
          <a:p>
            <a:pPr marL="285750" indent="-285750">
              <a:lnSpc>
                <a:spcPct val="130000"/>
              </a:lnSpc>
              <a:buFontTx/>
              <a:buChar char="-"/>
            </a:pPr>
            <a:r>
              <a:rPr lang="en-US" dirty="0"/>
              <a:t>Epidemiology</a:t>
            </a:r>
          </a:p>
          <a:p>
            <a:pPr marL="285750" indent="-285750">
              <a:lnSpc>
                <a:spcPct val="130000"/>
              </a:lnSpc>
              <a:buFontTx/>
              <a:buChar char="-"/>
            </a:pPr>
            <a:r>
              <a:rPr lang="en-US" dirty="0"/>
              <a:t>Protein folding</a:t>
            </a:r>
          </a:p>
          <a:p>
            <a:pPr marL="285750" indent="-285750">
              <a:lnSpc>
                <a:spcPct val="130000"/>
              </a:lnSpc>
              <a:buFontTx/>
              <a:buChar char="-"/>
            </a:pPr>
            <a:r>
              <a:rPr lang="en-US" dirty="0"/>
              <a:t>CryoEM or tomography</a:t>
            </a:r>
          </a:p>
          <a:p>
            <a:pPr marL="285750" indent="-285750">
              <a:lnSpc>
                <a:spcPct val="130000"/>
              </a:lnSpc>
              <a:buFontTx/>
              <a:buChar char="-"/>
            </a:pPr>
            <a:r>
              <a:rPr lang="en-US" dirty="0"/>
              <a:t>Drug design/molecular dynamics</a:t>
            </a:r>
          </a:p>
          <a:p>
            <a:pPr marL="285750" indent="-285750">
              <a:lnSpc>
                <a:spcPct val="130000"/>
              </a:lnSpc>
              <a:buFontTx/>
              <a:buChar char="-"/>
            </a:pPr>
            <a:r>
              <a:rPr lang="en-US" dirty="0"/>
              <a:t>Algorithmic design/optimization</a:t>
            </a:r>
          </a:p>
          <a:p>
            <a:pPr marL="285750" indent="-285750">
              <a:lnSpc>
                <a:spcPct val="130000"/>
              </a:lnSpc>
              <a:buFontTx/>
              <a:buChar char="-"/>
            </a:pPr>
            <a:r>
              <a:rPr lang="en-US" dirty="0"/>
              <a:t>Metabolomics</a:t>
            </a:r>
          </a:p>
          <a:p>
            <a:pPr marL="285750" indent="-285750">
              <a:lnSpc>
                <a:spcPct val="130000"/>
              </a:lnSpc>
              <a:buFontTx/>
              <a:buChar char="-"/>
            </a:pPr>
            <a:r>
              <a:rPr lang="en-US" dirty="0"/>
              <a:t>Mathematical Biology</a:t>
            </a:r>
          </a:p>
        </p:txBody>
      </p:sp>
    </p:spTree>
    <p:extLst>
      <p:ext uri="{BB962C8B-B14F-4D97-AF65-F5344CB8AC3E}">
        <p14:creationId xmlns:p14="http://schemas.microsoft.com/office/powerpoint/2010/main" val="205768140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4503</TotalTime>
  <Words>2628</Words>
  <Application>Microsoft Macintosh PowerPoint</Application>
  <PresentationFormat>On-screen Show (16:9)</PresentationFormat>
  <Paragraphs>329</Paragraphs>
  <Slides>50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Times</vt:lpstr>
      <vt:lpstr>Courier</vt:lpstr>
      <vt:lpstr>Lucida Sans</vt:lpstr>
      <vt:lpstr>Arial</vt:lpstr>
      <vt:lpstr>GillSansRegular</vt:lpstr>
      <vt:lpstr>Economica</vt:lpstr>
      <vt:lpstr>Simple Light</vt:lpstr>
      <vt:lpstr>Introduction to Bioinformatics</vt:lpstr>
      <vt:lpstr>Why learn bioinformatics? </vt:lpstr>
      <vt:lpstr>PowerPoint Presentation</vt:lpstr>
      <vt:lpstr>PowerPoint Presentation</vt:lpstr>
      <vt:lpstr>Why learn bioinformatics? </vt:lpstr>
      <vt:lpstr>PowerPoint Presentation</vt:lpstr>
      <vt:lpstr>Why learn bioinformatics? </vt:lpstr>
      <vt:lpstr>What is bioinformatics? </vt:lpstr>
      <vt:lpstr>What is bioinformatics? </vt:lpstr>
      <vt:lpstr>What is bioinformatics? </vt:lpstr>
      <vt:lpstr>Common skills </vt:lpstr>
      <vt:lpstr>Goals of this course </vt:lpstr>
      <vt:lpstr>Course structure</vt:lpstr>
      <vt:lpstr>Don’t trust your data</vt:lpstr>
      <vt:lpstr>Trusting your data</vt:lpstr>
      <vt:lpstr>Datasaurus Dozen</vt:lpstr>
      <vt:lpstr>Summary statistics are dangerous</vt:lpstr>
      <vt:lpstr>PowerPoint Presentation</vt:lpstr>
      <vt:lpstr>Real world consequences</vt:lpstr>
      <vt:lpstr>Real world consequences</vt:lpstr>
      <vt:lpstr>Real world consequences</vt:lpstr>
      <vt:lpstr>Real world consequences</vt:lpstr>
      <vt:lpstr>Lessons to be learned</vt:lpstr>
      <vt:lpstr>Errors</vt:lpstr>
      <vt:lpstr>PowerPoint Presentation</vt:lpstr>
      <vt:lpstr>Reproducibility</vt:lpstr>
      <vt:lpstr>Reproducibility</vt:lpstr>
      <vt:lpstr>Reproducibility</vt:lpstr>
      <vt:lpstr>Reproducibility</vt:lpstr>
      <vt:lpstr>Reproducibility</vt:lpstr>
      <vt:lpstr>What happens to my data after analysis?</vt:lpstr>
      <vt:lpstr>FAIR principles of data management and stewardship </vt:lpstr>
      <vt:lpstr>Examples of good places to deposit data</vt:lpstr>
      <vt:lpstr>What happens when this works well?</vt:lpstr>
      <vt:lpstr>What happens when this works well?</vt:lpstr>
      <vt:lpstr>What happens when this works well?</vt:lpstr>
      <vt:lpstr>What happens when this works well?</vt:lpstr>
      <vt:lpstr>What happens when this works well?</vt:lpstr>
      <vt:lpstr>Infrastructure – where do I analyze my data?</vt:lpstr>
      <vt:lpstr>Infrastructure – where do I analyze my data?</vt:lpstr>
      <vt:lpstr>Infrastructure – where do I analyze my data?</vt:lpstr>
      <vt:lpstr>Infrastructure – where do I analyze my data?</vt:lpstr>
      <vt:lpstr>Infrastructure – where do I analyze my data?</vt:lpstr>
      <vt:lpstr>Infrastructure</vt:lpstr>
      <vt:lpstr>Funding</vt:lpstr>
      <vt:lpstr>What is Unix?</vt:lpstr>
      <vt:lpstr>Unix history</vt:lpstr>
      <vt:lpstr>Why Unix?</vt:lpstr>
      <vt:lpstr>Turning data into insight</vt:lpstr>
      <vt:lpstr>Course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Bioinformatics</dc:title>
  <cp:lastModifiedBy>Gomez, Felicia</cp:lastModifiedBy>
  <cp:revision>21</cp:revision>
  <dcterms:modified xsi:type="dcterms:W3CDTF">2024-11-12T01:39:00Z</dcterms:modified>
</cp:coreProperties>
</file>